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3"/>
  </p:notesMasterIdLst>
  <p:sldIdLst>
    <p:sldId id="256" r:id="rId2"/>
    <p:sldId id="258" r:id="rId3"/>
    <p:sldId id="323" r:id="rId4"/>
    <p:sldId id="305" r:id="rId5"/>
    <p:sldId id="306" r:id="rId6"/>
    <p:sldId id="307" r:id="rId7"/>
    <p:sldId id="308" r:id="rId8"/>
    <p:sldId id="328" r:id="rId9"/>
    <p:sldId id="329" r:id="rId10"/>
    <p:sldId id="309" r:id="rId11"/>
    <p:sldId id="310" r:id="rId12"/>
    <p:sldId id="311" r:id="rId13"/>
    <p:sldId id="312" r:id="rId14"/>
    <p:sldId id="316" r:id="rId15"/>
    <p:sldId id="315" r:id="rId16"/>
    <p:sldId id="330" r:id="rId17"/>
    <p:sldId id="324" r:id="rId18"/>
    <p:sldId id="298" r:id="rId19"/>
    <p:sldId id="325" r:id="rId20"/>
    <p:sldId id="326" r:id="rId21"/>
    <p:sldId id="331" r:id="rId22"/>
    <p:sldId id="321" r:id="rId23"/>
    <p:sldId id="327" r:id="rId24"/>
    <p:sldId id="266" r:id="rId25"/>
    <p:sldId id="295" r:id="rId26"/>
    <p:sldId id="314" r:id="rId27"/>
    <p:sldId id="322" r:id="rId28"/>
    <p:sldId id="257" r:id="rId29"/>
    <p:sldId id="263" r:id="rId30"/>
    <p:sldId id="320" r:id="rId31"/>
    <p:sldId id="313"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660" autoAdjust="0"/>
  </p:normalViewPr>
  <p:slideViewPr>
    <p:cSldViewPr snapToGrid="0">
      <p:cViewPr varScale="1">
        <p:scale>
          <a:sx n="86" d="100"/>
          <a:sy n="86" d="100"/>
        </p:scale>
        <p:origin x="466" y="67"/>
      </p:cViewPr>
      <p:guideLst>
        <p:guide orient="horz" pos="2160"/>
        <p:guide pos="3840"/>
      </p:guideLst>
    </p:cSldViewPr>
  </p:slideViewPr>
  <p:outlineViewPr>
    <p:cViewPr>
      <p:scale>
        <a:sx n="33" d="100"/>
        <a:sy n="33" d="100"/>
      </p:scale>
      <p:origin x="0" y="233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D0301-A5FD-478D-9001-261C96440B1F}" type="datetimeFigureOut">
              <a:rPr lang="fr-FR" smtClean="0"/>
              <a:pPr/>
              <a:t>11/09/2020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6AC25A-7EE4-424D-9EB6-FF94F3B6526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0563D0B-5F0F-44A0-922C-2334D3D61DBB}" type="slidenum">
              <a:rPr lang="fr-FR" smtClean="0"/>
              <a:pPr/>
              <a:t>4</a:t>
            </a:fld>
            <a:endParaRPr lang="fr-FR"/>
          </a:p>
        </p:txBody>
      </p:sp>
    </p:spTree>
    <p:extLst>
      <p:ext uri="{BB962C8B-B14F-4D97-AF65-F5344CB8AC3E}">
        <p14:creationId xmlns:p14="http://schemas.microsoft.com/office/powerpoint/2010/main" val="163684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0563D0B-5F0F-44A0-922C-2334D3D61DBB}" type="slidenum">
              <a:rPr lang="fr-FR" smtClean="0"/>
              <a:pPr/>
              <a:t>5</a:t>
            </a:fld>
            <a:endParaRPr lang="fr-FR"/>
          </a:p>
        </p:txBody>
      </p:sp>
    </p:spTree>
    <p:extLst>
      <p:ext uri="{BB962C8B-B14F-4D97-AF65-F5344CB8AC3E}">
        <p14:creationId xmlns:p14="http://schemas.microsoft.com/office/powerpoint/2010/main" val="206528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320D19-C930-407A-B430-C7FC5EF163A0}" type="slidenum">
              <a:rPr lang="fr-FR" smtClean="0"/>
              <a:pPr/>
              <a:t>6</a:t>
            </a:fld>
            <a:endParaRPr lang="fr-FR"/>
          </a:p>
        </p:txBody>
      </p:sp>
    </p:spTree>
    <p:extLst>
      <p:ext uri="{BB962C8B-B14F-4D97-AF65-F5344CB8AC3E}">
        <p14:creationId xmlns:p14="http://schemas.microsoft.com/office/powerpoint/2010/main" val="60835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320D19-C930-407A-B430-C7FC5EF163A0}" type="slidenum">
              <a:rPr lang="fr-FR" smtClean="0"/>
              <a:pPr/>
              <a:t>7</a:t>
            </a:fld>
            <a:endParaRPr lang="fr-FR"/>
          </a:p>
        </p:txBody>
      </p:sp>
    </p:spTree>
    <p:extLst>
      <p:ext uri="{BB962C8B-B14F-4D97-AF65-F5344CB8AC3E}">
        <p14:creationId xmlns:p14="http://schemas.microsoft.com/office/powerpoint/2010/main" val="158224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11E1939-5A47-463F-90D5-1771558BED2E}" type="slidenum">
              <a:rPr lang="fr-FR" smtClean="0"/>
              <a:t>9</a:t>
            </a:fld>
            <a:endParaRPr lang="fr-FR"/>
          </a:p>
        </p:txBody>
      </p:sp>
    </p:spTree>
    <p:extLst>
      <p:ext uri="{BB962C8B-B14F-4D97-AF65-F5344CB8AC3E}">
        <p14:creationId xmlns:p14="http://schemas.microsoft.com/office/powerpoint/2010/main" val="417962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320D19-C930-407A-B430-C7FC5EF163A0}" type="slidenum">
              <a:rPr lang="fr-FR" smtClean="0"/>
              <a:pPr/>
              <a:t>10</a:t>
            </a:fld>
            <a:endParaRPr lang="fr-FR"/>
          </a:p>
        </p:txBody>
      </p:sp>
    </p:spTree>
    <p:extLst>
      <p:ext uri="{BB962C8B-B14F-4D97-AF65-F5344CB8AC3E}">
        <p14:creationId xmlns:p14="http://schemas.microsoft.com/office/powerpoint/2010/main" val="141026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320D19-C930-407A-B430-C7FC5EF163A0}" type="slidenum">
              <a:rPr lang="fr-FR" smtClean="0"/>
              <a:pPr/>
              <a:t>11</a:t>
            </a:fld>
            <a:endParaRPr lang="fr-FR"/>
          </a:p>
        </p:txBody>
      </p:sp>
    </p:spTree>
    <p:extLst>
      <p:ext uri="{BB962C8B-B14F-4D97-AF65-F5344CB8AC3E}">
        <p14:creationId xmlns:p14="http://schemas.microsoft.com/office/powerpoint/2010/main" val="141183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320D19-C930-407A-B430-C7FC5EF163A0}" type="slidenum">
              <a:rPr lang="fr-FR" smtClean="0"/>
              <a:pPr/>
              <a:t>12</a:t>
            </a:fld>
            <a:endParaRPr lang="fr-FR"/>
          </a:p>
        </p:txBody>
      </p:sp>
    </p:spTree>
    <p:extLst>
      <p:ext uri="{BB962C8B-B14F-4D97-AF65-F5344CB8AC3E}">
        <p14:creationId xmlns:p14="http://schemas.microsoft.com/office/powerpoint/2010/main" val="40804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2CEE4-FA20-1949-A172-439ECA33FED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7A4702C-4DD4-4241-9186-29C123D58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89E166CD-F06C-C948-8D8A-FCE864727C10}"/>
              </a:ext>
            </a:extLst>
          </p:cNvPr>
          <p:cNvSpPr>
            <a:spLocks noGrp="1"/>
          </p:cNvSpPr>
          <p:nvPr>
            <p:ph type="dt" sz="half" idx="10"/>
          </p:nvPr>
        </p:nvSpPr>
        <p:spPr>
          <a:xfrm>
            <a:off x="838200" y="6356350"/>
            <a:ext cx="2743200" cy="365125"/>
          </a:xfrm>
          <a:prstGeom prst="rect">
            <a:avLst/>
          </a:prstGeom>
        </p:spPr>
        <p:txBody>
          <a:bodyPr/>
          <a:lstStyle/>
          <a:p>
            <a:fld id="{56E912BF-EC7D-4A98-A184-35E783B99CD1}" type="datetimeFigureOut">
              <a:rPr lang="fr-FR" smtClean="0"/>
              <a:pPr/>
              <a:t>11/09/2020</a:t>
            </a:fld>
            <a:endParaRPr lang="fr-FR"/>
          </a:p>
        </p:txBody>
      </p:sp>
      <p:sp>
        <p:nvSpPr>
          <p:cNvPr id="5" name="Espace réservé du pied de page 4">
            <a:extLst>
              <a:ext uri="{FF2B5EF4-FFF2-40B4-BE49-F238E27FC236}">
                <a16:creationId xmlns:a16="http://schemas.microsoft.com/office/drawing/2014/main" id="{20049F6B-861E-2745-913F-CBA979FE04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AA18373-7AB2-F64E-B276-C99058E8F74A}"/>
              </a:ext>
            </a:extLst>
          </p:cNvPr>
          <p:cNvSpPr>
            <a:spLocks noGrp="1"/>
          </p:cNvSpPr>
          <p:nvPr>
            <p:ph type="sldNum" sz="quarter" idx="12"/>
          </p:nvPr>
        </p:nvSpPr>
        <p:spPr>
          <a:xfrm>
            <a:off x="8610600" y="6356350"/>
            <a:ext cx="2743200" cy="365125"/>
          </a:xfrm>
          <a:prstGeom prst="rect">
            <a:avLst/>
          </a:prstGeom>
        </p:spPr>
        <p:txBody>
          <a:bodyPr/>
          <a:lstStyle/>
          <a:p>
            <a:fld id="{5275FC2B-720F-45B4-A285-02601536B5F9}" type="slidenum">
              <a:rPr lang="fr-FR" smtClean="0"/>
              <a:pPr/>
              <a:t>‹N°›</a:t>
            </a:fld>
            <a:endParaRPr lang="fr-FR"/>
          </a:p>
        </p:txBody>
      </p:sp>
    </p:spTree>
    <p:extLst>
      <p:ext uri="{BB962C8B-B14F-4D97-AF65-F5344CB8AC3E}">
        <p14:creationId xmlns:p14="http://schemas.microsoft.com/office/powerpoint/2010/main" val="197928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1AC7FB-7F00-7548-8F9E-93FBA4D4C40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6383EA3-A0AF-D74B-A1AC-318E6A40E0B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7F4F44-A9E6-F640-91F4-6E6C1CA29006}"/>
              </a:ext>
            </a:extLst>
          </p:cNvPr>
          <p:cNvSpPr>
            <a:spLocks noGrp="1"/>
          </p:cNvSpPr>
          <p:nvPr>
            <p:ph type="dt" sz="half" idx="10"/>
          </p:nvPr>
        </p:nvSpPr>
        <p:spPr>
          <a:xfrm>
            <a:off x="838200" y="6356350"/>
            <a:ext cx="2743200" cy="365125"/>
          </a:xfrm>
          <a:prstGeom prst="rect">
            <a:avLst/>
          </a:prstGeom>
        </p:spPr>
        <p:txBody>
          <a:bodyPr/>
          <a:lstStyle/>
          <a:p>
            <a:fld id="{56E912BF-EC7D-4A98-A184-35E783B99CD1}" type="datetimeFigureOut">
              <a:rPr lang="fr-FR" smtClean="0"/>
              <a:pPr/>
              <a:t>11/09/2020</a:t>
            </a:fld>
            <a:endParaRPr lang="fr-FR"/>
          </a:p>
        </p:txBody>
      </p:sp>
      <p:sp>
        <p:nvSpPr>
          <p:cNvPr id="5" name="Espace réservé du pied de page 4">
            <a:extLst>
              <a:ext uri="{FF2B5EF4-FFF2-40B4-BE49-F238E27FC236}">
                <a16:creationId xmlns:a16="http://schemas.microsoft.com/office/drawing/2014/main" id="{DA600B4F-2A28-2448-B5C0-F340CE8066C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9FDEB35-720D-B047-B43B-7AE257B1F2AF}"/>
              </a:ext>
            </a:extLst>
          </p:cNvPr>
          <p:cNvSpPr>
            <a:spLocks noGrp="1"/>
          </p:cNvSpPr>
          <p:nvPr>
            <p:ph type="sldNum" sz="quarter" idx="12"/>
          </p:nvPr>
        </p:nvSpPr>
        <p:spPr>
          <a:xfrm>
            <a:off x="8610600" y="6356350"/>
            <a:ext cx="2743200" cy="365125"/>
          </a:xfrm>
          <a:prstGeom prst="rect">
            <a:avLst/>
          </a:prstGeom>
        </p:spPr>
        <p:txBody>
          <a:bodyPr/>
          <a:lstStyle/>
          <a:p>
            <a:fld id="{5275FC2B-720F-45B4-A285-02601536B5F9}" type="slidenum">
              <a:rPr lang="fr-FR" smtClean="0"/>
              <a:pPr/>
              <a:t>‹N°›</a:t>
            </a:fld>
            <a:endParaRPr lang="fr-FR"/>
          </a:p>
        </p:txBody>
      </p:sp>
    </p:spTree>
    <p:extLst>
      <p:ext uri="{BB962C8B-B14F-4D97-AF65-F5344CB8AC3E}">
        <p14:creationId xmlns:p14="http://schemas.microsoft.com/office/powerpoint/2010/main" val="89671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46192FC-4802-F646-B423-DD8F7FF21EE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4EEB795-594B-B54A-ABF4-B80846C6414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CD566B-CE5B-4347-BE61-EF4805BA5DBC}"/>
              </a:ext>
            </a:extLst>
          </p:cNvPr>
          <p:cNvSpPr>
            <a:spLocks noGrp="1"/>
          </p:cNvSpPr>
          <p:nvPr>
            <p:ph type="dt" sz="half" idx="10"/>
          </p:nvPr>
        </p:nvSpPr>
        <p:spPr>
          <a:xfrm>
            <a:off x="838200" y="6356350"/>
            <a:ext cx="2743200" cy="365125"/>
          </a:xfrm>
          <a:prstGeom prst="rect">
            <a:avLst/>
          </a:prstGeom>
        </p:spPr>
        <p:txBody>
          <a:bodyPr/>
          <a:lstStyle/>
          <a:p>
            <a:fld id="{56E912BF-EC7D-4A98-A184-35E783B99CD1}" type="datetimeFigureOut">
              <a:rPr lang="fr-FR" smtClean="0"/>
              <a:pPr/>
              <a:t>11/09/2020</a:t>
            </a:fld>
            <a:endParaRPr lang="fr-FR"/>
          </a:p>
        </p:txBody>
      </p:sp>
      <p:sp>
        <p:nvSpPr>
          <p:cNvPr id="5" name="Espace réservé du pied de page 4">
            <a:extLst>
              <a:ext uri="{FF2B5EF4-FFF2-40B4-BE49-F238E27FC236}">
                <a16:creationId xmlns:a16="http://schemas.microsoft.com/office/drawing/2014/main" id="{C04F7412-F73D-5B4A-A814-DC278EC2C08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5794836-AE98-5C41-8B7D-94A77782610B}"/>
              </a:ext>
            </a:extLst>
          </p:cNvPr>
          <p:cNvSpPr>
            <a:spLocks noGrp="1"/>
          </p:cNvSpPr>
          <p:nvPr>
            <p:ph type="sldNum" sz="quarter" idx="12"/>
          </p:nvPr>
        </p:nvSpPr>
        <p:spPr>
          <a:xfrm>
            <a:off x="8610600" y="6356350"/>
            <a:ext cx="2743200" cy="365125"/>
          </a:xfrm>
          <a:prstGeom prst="rect">
            <a:avLst/>
          </a:prstGeom>
        </p:spPr>
        <p:txBody>
          <a:bodyPr/>
          <a:lstStyle/>
          <a:p>
            <a:fld id="{5275FC2B-720F-45B4-A285-02601536B5F9}" type="slidenum">
              <a:rPr lang="fr-FR" smtClean="0"/>
              <a:pPr/>
              <a:t>‹N°›</a:t>
            </a:fld>
            <a:endParaRPr lang="fr-FR"/>
          </a:p>
        </p:txBody>
      </p:sp>
    </p:spTree>
    <p:extLst>
      <p:ext uri="{BB962C8B-B14F-4D97-AF65-F5344CB8AC3E}">
        <p14:creationId xmlns:p14="http://schemas.microsoft.com/office/powerpoint/2010/main" val="197440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01006-6445-644A-9D4D-6A6651B91F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66AD16-D88C-3E4A-BD83-67AFEC185EF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2F8FA2-463F-1943-92AA-DC31DCA61618}"/>
              </a:ext>
            </a:extLst>
          </p:cNvPr>
          <p:cNvSpPr>
            <a:spLocks noGrp="1"/>
          </p:cNvSpPr>
          <p:nvPr>
            <p:ph type="dt" sz="half" idx="10"/>
          </p:nvPr>
        </p:nvSpPr>
        <p:spPr>
          <a:xfrm>
            <a:off x="838200" y="6356350"/>
            <a:ext cx="2743200" cy="365125"/>
          </a:xfrm>
          <a:prstGeom prst="rect">
            <a:avLst/>
          </a:prstGeom>
        </p:spPr>
        <p:txBody>
          <a:bodyPr/>
          <a:lstStyle/>
          <a:p>
            <a:fld id="{56E912BF-EC7D-4A98-A184-35E783B99CD1}" type="datetimeFigureOut">
              <a:rPr lang="fr-FR" smtClean="0"/>
              <a:pPr/>
              <a:t>11/09/2020</a:t>
            </a:fld>
            <a:endParaRPr lang="fr-FR"/>
          </a:p>
        </p:txBody>
      </p:sp>
      <p:sp>
        <p:nvSpPr>
          <p:cNvPr id="5" name="Espace réservé du pied de page 4">
            <a:extLst>
              <a:ext uri="{FF2B5EF4-FFF2-40B4-BE49-F238E27FC236}">
                <a16:creationId xmlns:a16="http://schemas.microsoft.com/office/drawing/2014/main" id="{CD35DC9B-C611-4B45-8EB4-3CC511A0754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3ABCFD80-FD77-0447-8008-976EB54CDDBA}"/>
              </a:ext>
            </a:extLst>
          </p:cNvPr>
          <p:cNvSpPr>
            <a:spLocks noGrp="1"/>
          </p:cNvSpPr>
          <p:nvPr>
            <p:ph type="sldNum" sz="quarter" idx="12"/>
          </p:nvPr>
        </p:nvSpPr>
        <p:spPr>
          <a:xfrm>
            <a:off x="8610600" y="6356350"/>
            <a:ext cx="2743200" cy="365125"/>
          </a:xfrm>
          <a:prstGeom prst="rect">
            <a:avLst/>
          </a:prstGeom>
        </p:spPr>
        <p:txBody>
          <a:bodyPr/>
          <a:lstStyle/>
          <a:p>
            <a:fld id="{5275FC2B-720F-45B4-A285-02601536B5F9}" type="slidenum">
              <a:rPr lang="fr-FR" smtClean="0"/>
              <a:pPr/>
              <a:t>‹N°›</a:t>
            </a:fld>
            <a:endParaRPr lang="fr-FR"/>
          </a:p>
        </p:txBody>
      </p:sp>
    </p:spTree>
    <p:extLst>
      <p:ext uri="{BB962C8B-B14F-4D97-AF65-F5344CB8AC3E}">
        <p14:creationId xmlns:p14="http://schemas.microsoft.com/office/powerpoint/2010/main" val="263909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25EA43-C495-774A-914D-29D209101CC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8E7B222-9CE3-754C-9DF1-9630E2257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57EA482-3596-8341-BAD9-52FEA77DCC29}"/>
              </a:ext>
            </a:extLst>
          </p:cNvPr>
          <p:cNvSpPr>
            <a:spLocks noGrp="1"/>
          </p:cNvSpPr>
          <p:nvPr>
            <p:ph type="dt" sz="half" idx="10"/>
          </p:nvPr>
        </p:nvSpPr>
        <p:spPr>
          <a:xfrm>
            <a:off x="838200" y="6356350"/>
            <a:ext cx="2743200" cy="365125"/>
          </a:xfrm>
          <a:prstGeom prst="rect">
            <a:avLst/>
          </a:prstGeom>
        </p:spPr>
        <p:txBody>
          <a:bodyPr/>
          <a:lstStyle/>
          <a:p>
            <a:fld id="{56E912BF-EC7D-4A98-A184-35E783B99CD1}" type="datetimeFigureOut">
              <a:rPr lang="fr-FR" smtClean="0"/>
              <a:pPr/>
              <a:t>11/09/2020</a:t>
            </a:fld>
            <a:endParaRPr lang="fr-FR"/>
          </a:p>
        </p:txBody>
      </p:sp>
      <p:sp>
        <p:nvSpPr>
          <p:cNvPr id="5" name="Espace réservé du pied de page 4">
            <a:extLst>
              <a:ext uri="{FF2B5EF4-FFF2-40B4-BE49-F238E27FC236}">
                <a16:creationId xmlns:a16="http://schemas.microsoft.com/office/drawing/2014/main" id="{10199DBD-D8AE-5E4B-8DE3-5A20D998EB7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2D1A8F2-B22E-A54D-9B15-53B3F06CF53D}"/>
              </a:ext>
            </a:extLst>
          </p:cNvPr>
          <p:cNvSpPr>
            <a:spLocks noGrp="1"/>
          </p:cNvSpPr>
          <p:nvPr>
            <p:ph type="sldNum" sz="quarter" idx="12"/>
          </p:nvPr>
        </p:nvSpPr>
        <p:spPr>
          <a:xfrm>
            <a:off x="8610600" y="6356350"/>
            <a:ext cx="2743200" cy="365125"/>
          </a:xfrm>
          <a:prstGeom prst="rect">
            <a:avLst/>
          </a:prstGeom>
        </p:spPr>
        <p:txBody>
          <a:bodyPr/>
          <a:lstStyle/>
          <a:p>
            <a:fld id="{5275FC2B-720F-45B4-A285-02601536B5F9}" type="slidenum">
              <a:rPr lang="fr-FR" smtClean="0"/>
              <a:pPr/>
              <a:t>‹N°›</a:t>
            </a:fld>
            <a:endParaRPr lang="fr-FR"/>
          </a:p>
        </p:txBody>
      </p:sp>
    </p:spTree>
    <p:extLst>
      <p:ext uri="{BB962C8B-B14F-4D97-AF65-F5344CB8AC3E}">
        <p14:creationId xmlns:p14="http://schemas.microsoft.com/office/powerpoint/2010/main" val="254234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E6102-B6DA-D149-8CCC-38F3C71D22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04B9F4-633E-1340-BB27-2CDBC70017F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2B65EF7-9FBA-4E45-977D-6CF7D5AD0A1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1922251-98B3-CD4C-B28E-2468BC98C047}"/>
              </a:ext>
            </a:extLst>
          </p:cNvPr>
          <p:cNvSpPr>
            <a:spLocks noGrp="1"/>
          </p:cNvSpPr>
          <p:nvPr>
            <p:ph type="dt" sz="half" idx="10"/>
          </p:nvPr>
        </p:nvSpPr>
        <p:spPr>
          <a:xfrm>
            <a:off x="838200" y="6356350"/>
            <a:ext cx="2743200" cy="365125"/>
          </a:xfrm>
          <a:prstGeom prst="rect">
            <a:avLst/>
          </a:prstGeom>
        </p:spPr>
        <p:txBody>
          <a:bodyPr/>
          <a:lstStyle/>
          <a:p>
            <a:fld id="{56E912BF-EC7D-4A98-A184-35E783B99CD1}" type="datetimeFigureOut">
              <a:rPr lang="fr-FR" smtClean="0"/>
              <a:pPr/>
              <a:t>11/09/2020</a:t>
            </a:fld>
            <a:endParaRPr lang="fr-FR"/>
          </a:p>
        </p:txBody>
      </p:sp>
      <p:sp>
        <p:nvSpPr>
          <p:cNvPr id="6" name="Espace réservé du pied de page 5">
            <a:extLst>
              <a:ext uri="{FF2B5EF4-FFF2-40B4-BE49-F238E27FC236}">
                <a16:creationId xmlns:a16="http://schemas.microsoft.com/office/drawing/2014/main" id="{4D1CF756-A088-054D-93B9-5979729FE262}"/>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C94C7581-24E1-CE4B-9342-3D84F80A2807}"/>
              </a:ext>
            </a:extLst>
          </p:cNvPr>
          <p:cNvSpPr>
            <a:spLocks noGrp="1"/>
          </p:cNvSpPr>
          <p:nvPr>
            <p:ph type="sldNum" sz="quarter" idx="12"/>
          </p:nvPr>
        </p:nvSpPr>
        <p:spPr>
          <a:xfrm>
            <a:off x="8610600" y="6356350"/>
            <a:ext cx="2743200" cy="365125"/>
          </a:xfrm>
          <a:prstGeom prst="rect">
            <a:avLst/>
          </a:prstGeom>
        </p:spPr>
        <p:txBody>
          <a:bodyPr/>
          <a:lstStyle/>
          <a:p>
            <a:fld id="{5275FC2B-720F-45B4-A285-02601536B5F9}" type="slidenum">
              <a:rPr lang="fr-FR" smtClean="0"/>
              <a:pPr/>
              <a:t>‹N°›</a:t>
            </a:fld>
            <a:endParaRPr lang="fr-FR"/>
          </a:p>
        </p:txBody>
      </p:sp>
    </p:spTree>
    <p:extLst>
      <p:ext uri="{BB962C8B-B14F-4D97-AF65-F5344CB8AC3E}">
        <p14:creationId xmlns:p14="http://schemas.microsoft.com/office/powerpoint/2010/main" val="76880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46D6E-3E25-024E-8099-74E1AE9F7A1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14DAAF0-108F-3145-818D-5BFFA6047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A075810-5092-F849-8633-1057D44B10A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C192EE6-DCF6-1F49-B4C3-B7476F82C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58A0FBA4-8A58-D84B-896E-C56D24952157}"/>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C59FA13-75E4-DC48-9FBB-55F037535B91}"/>
              </a:ext>
            </a:extLst>
          </p:cNvPr>
          <p:cNvSpPr>
            <a:spLocks noGrp="1"/>
          </p:cNvSpPr>
          <p:nvPr>
            <p:ph type="dt" sz="half" idx="10"/>
          </p:nvPr>
        </p:nvSpPr>
        <p:spPr>
          <a:xfrm>
            <a:off x="838200" y="6356350"/>
            <a:ext cx="2743200" cy="365125"/>
          </a:xfrm>
          <a:prstGeom prst="rect">
            <a:avLst/>
          </a:prstGeom>
        </p:spPr>
        <p:txBody>
          <a:bodyPr/>
          <a:lstStyle/>
          <a:p>
            <a:fld id="{56E912BF-EC7D-4A98-A184-35E783B99CD1}" type="datetimeFigureOut">
              <a:rPr lang="fr-FR" smtClean="0"/>
              <a:pPr/>
              <a:t>11/09/2020</a:t>
            </a:fld>
            <a:endParaRPr lang="fr-FR"/>
          </a:p>
        </p:txBody>
      </p:sp>
      <p:sp>
        <p:nvSpPr>
          <p:cNvPr id="8" name="Espace réservé du pied de page 7">
            <a:extLst>
              <a:ext uri="{FF2B5EF4-FFF2-40B4-BE49-F238E27FC236}">
                <a16:creationId xmlns:a16="http://schemas.microsoft.com/office/drawing/2014/main" id="{03E3BA9E-95E4-5741-9401-323CF955BCA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951C17B0-8E21-3345-BE07-77EE41851308}"/>
              </a:ext>
            </a:extLst>
          </p:cNvPr>
          <p:cNvSpPr>
            <a:spLocks noGrp="1"/>
          </p:cNvSpPr>
          <p:nvPr>
            <p:ph type="sldNum" sz="quarter" idx="12"/>
          </p:nvPr>
        </p:nvSpPr>
        <p:spPr>
          <a:xfrm>
            <a:off x="8610600" y="6356350"/>
            <a:ext cx="2743200" cy="365125"/>
          </a:xfrm>
          <a:prstGeom prst="rect">
            <a:avLst/>
          </a:prstGeom>
        </p:spPr>
        <p:txBody>
          <a:bodyPr/>
          <a:lstStyle/>
          <a:p>
            <a:fld id="{5275FC2B-720F-45B4-A285-02601536B5F9}" type="slidenum">
              <a:rPr lang="fr-FR" smtClean="0"/>
              <a:pPr/>
              <a:t>‹N°›</a:t>
            </a:fld>
            <a:endParaRPr lang="fr-FR"/>
          </a:p>
        </p:txBody>
      </p:sp>
    </p:spTree>
    <p:extLst>
      <p:ext uri="{BB962C8B-B14F-4D97-AF65-F5344CB8AC3E}">
        <p14:creationId xmlns:p14="http://schemas.microsoft.com/office/powerpoint/2010/main" val="244380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F538C-FF27-464B-BEEE-BF8750D6B45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FAE05BF-DC12-154B-9FB0-B4306A6A5984}"/>
              </a:ext>
            </a:extLst>
          </p:cNvPr>
          <p:cNvSpPr>
            <a:spLocks noGrp="1"/>
          </p:cNvSpPr>
          <p:nvPr>
            <p:ph type="dt" sz="half" idx="10"/>
          </p:nvPr>
        </p:nvSpPr>
        <p:spPr>
          <a:xfrm>
            <a:off x="838200" y="6356350"/>
            <a:ext cx="2743200" cy="365125"/>
          </a:xfrm>
          <a:prstGeom prst="rect">
            <a:avLst/>
          </a:prstGeom>
        </p:spPr>
        <p:txBody>
          <a:bodyPr/>
          <a:lstStyle/>
          <a:p>
            <a:fld id="{56E912BF-EC7D-4A98-A184-35E783B99CD1}" type="datetimeFigureOut">
              <a:rPr lang="fr-FR" smtClean="0"/>
              <a:pPr/>
              <a:t>11/09/2020</a:t>
            </a:fld>
            <a:endParaRPr lang="fr-FR"/>
          </a:p>
        </p:txBody>
      </p:sp>
      <p:sp>
        <p:nvSpPr>
          <p:cNvPr id="4" name="Espace réservé du pied de page 3">
            <a:extLst>
              <a:ext uri="{FF2B5EF4-FFF2-40B4-BE49-F238E27FC236}">
                <a16:creationId xmlns:a16="http://schemas.microsoft.com/office/drawing/2014/main" id="{1D1C1C7E-1227-9846-BA93-F38F41C0A92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D80FA6CC-284D-6242-8DE4-9E25EEA7CDF3}"/>
              </a:ext>
            </a:extLst>
          </p:cNvPr>
          <p:cNvSpPr>
            <a:spLocks noGrp="1"/>
          </p:cNvSpPr>
          <p:nvPr>
            <p:ph type="sldNum" sz="quarter" idx="12"/>
          </p:nvPr>
        </p:nvSpPr>
        <p:spPr>
          <a:xfrm>
            <a:off x="8610600" y="6356350"/>
            <a:ext cx="2743200" cy="365125"/>
          </a:xfrm>
          <a:prstGeom prst="rect">
            <a:avLst/>
          </a:prstGeom>
        </p:spPr>
        <p:txBody>
          <a:bodyPr/>
          <a:lstStyle/>
          <a:p>
            <a:fld id="{5275FC2B-720F-45B4-A285-02601536B5F9}" type="slidenum">
              <a:rPr lang="fr-FR" smtClean="0"/>
              <a:pPr/>
              <a:t>‹N°›</a:t>
            </a:fld>
            <a:endParaRPr lang="fr-FR"/>
          </a:p>
        </p:txBody>
      </p:sp>
    </p:spTree>
    <p:extLst>
      <p:ext uri="{BB962C8B-B14F-4D97-AF65-F5344CB8AC3E}">
        <p14:creationId xmlns:p14="http://schemas.microsoft.com/office/powerpoint/2010/main" val="219378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13C344A-335E-EA48-A4B5-690506A427D5}"/>
              </a:ext>
            </a:extLst>
          </p:cNvPr>
          <p:cNvSpPr>
            <a:spLocks noGrp="1"/>
          </p:cNvSpPr>
          <p:nvPr>
            <p:ph type="dt" sz="half" idx="10"/>
          </p:nvPr>
        </p:nvSpPr>
        <p:spPr>
          <a:xfrm>
            <a:off x="838200" y="6356350"/>
            <a:ext cx="2743200" cy="365125"/>
          </a:xfrm>
          <a:prstGeom prst="rect">
            <a:avLst/>
          </a:prstGeom>
        </p:spPr>
        <p:txBody>
          <a:bodyPr/>
          <a:lstStyle/>
          <a:p>
            <a:fld id="{56E912BF-EC7D-4A98-A184-35E783B99CD1}" type="datetimeFigureOut">
              <a:rPr lang="fr-FR" smtClean="0"/>
              <a:pPr/>
              <a:t>11/09/2020</a:t>
            </a:fld>
            <a:endParaRPr lang="fr-FR"/>
          </a:p>
        </p:txBody>
      </p:sp>
      <p:sp>
        <p:nvSpPr>
          <p:cNvPr id="3" name="Espace réservé du pied de page 2">
            <a:extLst>
              <a:ext uri="{FF2B5EF4-FFF2-40B4-BE49-F238E27FC236}">
                <a16:creationId xmlns:a16="http://schemas.microsoft.com/office/drawing/2014/main" id="{45EB09A3-CFDF-7D4F-A649-B4767CBFC7A9}"/>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F9CE4D76-53EA-7049-AD91-EB968DAA3737}"/>
              </a:ext>
            </a:extLst>
          </p:cNvPr>
          <p:cNvSpPr>
            <a:spLocks noGrp="1"/>
          </p:cNvSpPr>
          <p:nvPr>
            <p:ph type="sldNum" sz="quarter" idx="12"/>
          </p:nvPr>
        </p:nvSpPr>
        <p:spPr>
          <a:xfrm>
            <a:off x="8610600" y="6356350"/>
            <a:ext cx="2743200" cy="365125"/>
          </a:xfrm>
          <a:prstGeom prst="rect">
            <a:avLst/>
          </a:prstGeom>
        </p:spPr>
        <p:txBody>
          <a:bodyPr/>
          <a:lstStyle/>
          <a:p>
            <a:fld id="{5275FC2B-720F-45B4-A285-02601536B5F9}" type="slidenum">
              <a:rPr lang="fr-FR" smtClean="0"/>
              <a:pPr/>
              <a:t>‹N°›</a:t>
            </a:fld>
            <a:endParaRPr lang="fr-FR"/>
          </a:p>
        </p:txBody>
      </p:sp>
    </p:spTree>
    <p:extLst>
      <p:ext uri="{BB962C8B-B14F-4D97-AF65-F5344CB8AC3E}">
        <p14:creationId xmlns:p14="http://schemas.microsoft.com/office/powerpoint/2010/main" val="63219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0881DA-2178-3C4E-BAE7-055B18122E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B80E223-F9A5-7640-BC64-B38385EDA7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4F552F7-D344-6040-8C1F-4F66D9789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2E71218-A1EF-A54C-A6C2-292A03B1B7B1}"/>
              </a:ext>
            </a:extLst>
          </p:cNvPr>
          <p:cNvSpPr>
            <a:spLocks noGrp="1"/>
          </p:cNvSpPr>
          <p:nvPr>
            <p:ph type="dt" sz="half" idx="10"/>
          </p:nvPr>
        </p:nvSpPr>
        <p:spPr>
          <a:xfrm>
            <a:off x="838200" y="6356350"/>
            <a:ext cx="2743200" cy="365125"/>
          </a:xfrm>
          <a:prstGeom prst="rect">
            <a:avLst/>
          </a:prstGeom>
        </p:spPr>
        <p:txBody>
          <a:bodyPr/>
          <a:lstStyle/>
          <a:p>
            <a:fld id="{56E912BF-EC7D-4A98-A184-35E783B99CD1}" type="datetimeFigureOut">
              <a:rPr lang="fr-FR" smtClean="0"/>
              <a:pPr/>
              <a:t>11/09/2020</a:t>
            </a:fld>
            <a:endParaRPr lang="fr-FR"/>
          </a:p>
        </p:txBody>
      </p:sp>
      <p:sp>
        <p:nvSpPr>
          <p:cNvPr id="6" name="Espace réservé du pied de page 5">
            <a:extLst>
              <a:ext uri="{FF2B5EF4-FFF2-40B4-BE49-F238E27FC236}">
                <a16:creationId xmlns:a16="http://schemas.microsoft.com/office/drawing/2014/main" id="{4CF6154E-B9C5-F54D-AC11-4062E679368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7199CE2-A1FC-4E4F-9852-ED0890DC1B66}"/>
              </a:ext>
            </a:extLst>
          </p:cNvPr>
          <p:cNvSpPr>
            <a:spLocks noGrp="1"/>
          </p:cNvSpPr>
          <p:nvPr>
            <p:ph type="sldNum" sz="quarter" idx="12"/>
          </p:nvPr>
        </p:nvSpPr>
        <p:spPr>
          <a:xfrm>
            <a:off x="8610600" y="6356350"/>
            <a:ext cx="2743200" cy="365125"/>
          </a:xfrm>
          <a:prstGeom prst="rect">
            <a:avLst/>
          </a:prstGeom>
        </p:spPr>
        <p:txBody>
          <a:bodyPr/>
          <a:lstStyle/>
          <a:p>
            <a:fld id="{5275FC2B-720F-45B4-A285-02601536B5F9}" type="slidenum">
              <a:rPr lang="fr-FR" smtClean="0"/>
              <a:pPr/>
              <a:t>‹N°›</a:t>
            </a:fld>
            <a:endParaRPr lang="fr-FR"/>
          </a:p>
        </p:txBody>
      </p:sp>
    </p:spTree>
    <p:extLst>
      <p:ext uri="{BB962C8B-B14F-4D97-AF65-F5344CB8AC3E}">
        <p14:creationId xmlns:p14="http://schemas.microsoft.com/office/powerpoint/2010/main" val="260524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94D14-8B3E-9B4B-AA69-EA0C1124977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e l’image 2">
            <a:extLst>
              <a:ext uri="{FF2B5EF4-FFF2-40B4-BE49-F238E27FC236}">
                <a16:creationId xmlns:a16="http://schemas.microsoft.com/office/drawing/2014/main" id="{5ED0397C-F4CD-704C-BECE-D64AFF9BA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ABDD1751-8BDF-A74B-BB1A-54FA35800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D81446B-AEC5-3E42-98BF-78FACB9D63DF}"/>
              </a:ext>
            </a:extLst>
          </p:cNvPr>
          <p:cNvSpPr>
            <a:spLocks noGrp="1"/>
          </p:cNvSpPr>
          <p:nvPr>
            <p:ph type="dt" sz="half" idx="10"/>
          </p:nvPr>
        </p:nvSpPr>
        <p:spPr>
          <a:xfrm>
            <a:off x="838200" y="6356350"/>
            <a:ext cx="2743200" cy="365125"/>
          </a:xfrm>
          <a:prstGeom prst="rect">
            <a:avLst/>
          </a:prstGeom>
        </p:spPr>
        <p:txBody>
          <a:bodyPr/>
          <a:lstStyle/>
          <a:p>
            <a:fld id="{56E912BF-EC7D-4A98-A184-35E783B99CD1}" type="datetimeFigureOut">
              <a:rPr lang="fr-FR" smtClean="0"/>
              <a:pPr/>
              <a:t>11/09/2020</a:t>
            </a:fld>
            <a:endParaRPr lang="fr-FR"/>
          </a:p>
        </p:txBody>
      </p:sp>
      <p:sp>
        <p:nvSpPr>
          <p:cNvPr id="6" name="Espace réservé du pied de page 5">
            <a:extLst>
              <a:ext uri="{FF2B5EF4-FFF2-40B4-BE49-F238E27FC236}">
                <a16:creationId xmlns:a16="http://schemas.microsoft.com/office/drawing/2014/main" id="{31ADC295-6C66-C845-9ACA-74F345C3D70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4D2A912-4148-0840-B7C9-FA50A118CC93}"/>
              </a:ext>
            </a:extLst>
          </p:cNvPr>
          <p:cNvSpPr>
            <a:spLocks noGrp="1"/>
          </p:cNvSpPr>
          <p:nvPr>
            <p:ph type="sldNum" sz="quarter" idx="12"/>
          </p:nvPr>
        </p:nvSpPr>
        <p:spPr>
          <a:xfrm>
            <a:off x="8610600" y="6356350"/>
            <a:ext cx="2743200" cy="365125"/>
          </a:xfrm>
          <a:prstGeom prst="rect">
            <a:avLst/>
          </a:prstGeom>
        </p:spPr>
        <p:txBody>
          <a:bodyPr/>
          <a:lstStyle/>
          <a:p>
            <a:fld id="{5275FC2B-720F-45B4-A285-02601536B5F9}" type="slidenum">
              <a:rPr lang="fr-FR" smtClean="0"/>
              <a:pPr/>
              <a:t>‹N°›</a:t>
            </a:fld>
            <a:endParaRPr lang="fr-FR"/>
          </a:p>
        </p:txBody>
      </p:sp>
    </p:spTree>
    <p:extLst>
      <p:ext uri="{BB962C8B-B14F-4D97-AF65-F5344CB8AC3E}">
        <p14:creationId xmlns:p14="http://schemas.microsoft.com/office/powerpoint/2010/main" val="318197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07F9CB1-EE7B-354C-A398-3FB4753BD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E761865-2280-DC41-B616-58CA7B2F0290}"/>
              </a:ext>
            </a:extLst>
          </p:cNvPr>
          <p:cNvSpPr>
            <a:spLocks noGrp="1"/>
          </p:cNvSpPr>
          <p:nvPr>
            <p:ph type="body" idx="1"/>
          </p:nvPr>
        </p:nvSpPr>
        <p:spPr>
          <a:xfrm>
            <a:off x="838200" y="1825625"/>
            <a:ext cx="10515600" cy="41385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7" name="Groupe 6">
            <a:extLst>
              <a:ext uri="{FF2B5EF4-FFF2-40B4-BE49-F238E27FC236}">
                <a16:creationId xmlns:a16="http://schemas.microsoft.com/office/drawing/2014/main" id="{29D0597C-0F7A-A44D-9D4C-C89C1784E192}"/>
              </a:ext>
            </a:extLst>
          </p:cNvPr>
          <p:cNvGrpSpPr/>
          <p:nvPr/>
        </p:nvGrpSpPr>
        <p:grpSpPr>
          <a:xfrm>
            <a:off x="0" y="6099132"/>
            <a:ext cx="12192000" cy="596900"/>
            <a:chOff x="0" y="6022837"/>
            <a:chExt cx="12192000" cy="596900"/>
          </a:xfrm>
        </p:grpSpPr>
        <p:pic>
          <p:nvPicPr>
            <p:cNvPr id="8" name="Image 7">
              <a:extLst>
                <a:ext uri="{FF2B5EF4-FFF2-40B4-BE49-F238E27FC236}">
                  <a16:creationId xmlns:a16="http://schemas.microsoft.com/office/drawing/2014/main" id="{7E41D6CF-F9C4-584D-ACE1-F8695F41B743}"/>
                </a:ext>
              </a:extLst>
            </p:cNvPr>
            <p:cNvPicPr>
              <a:picLocks noChangeAspect="1"/>
            </p:cNvPicPr>
            <p:nvPr/>
          </p:nvPicPr>
          <p:blipFill>
            <a:blip r:embed="rId13"/>
            <a:stretch>
              <a:fillRect/>
            </a:stretch>
          </p:blipFill>
          <p:spPr>
            <a:xfrm>
              <a:off x="7340600" y="6022837"/>
              <a:ext cx="4851400" cy="596900"/>
            </a:xfrm>
            <a:prstGeom prst="rect">
              <a:avLst/>
            </a:prstGeom>
          </p:spPr>
        </p:pic>
        <p:pic>
          <p:nvPicPr>
            <p:cNvPr id="9" name="Image 8">
              <a:extLst>
                <a:ext uri="{FF2B5EF4-FFF2-40B4-BE49-F238E27FC236}">
                  <a16:creationId xmlns:a16="http://schemas.microsoft.com/office/drawing/2014/main" id="{6D2211B7-DBED-1849-ADB2-92C83DC795FD}"/>
                </a:ext>
              </a:extLst>
            </p:cNvPr>
            <p:cNvPicPr>
              <a:picLocks noChangeAspect="1"/>
            </p:cNvPicPr>
            <p:nvPr/>
          </p:nvPicPr>
          <p:blipFill>
            <a:blip r:embed="rId14"/>
            <a:stretch>
              <a:fillRect/>
            </a:stretch>
          </p:blipFill>
          <p:spPr>
            <a:xfrm>
              <a:off x="0" y="6022837"/>
              <a:ext cx="7899400" cy="469900"/>
            </a:xfrm>
            <a:prstGeom prst="rect">
              <a:avLst/>
            </a:prstGeom>
          </p:spPr>
        </p:pic>
      </p:grpSp>
    </p:spTree>
    <p:extLst>
      <p:ext uri="{BB962C8B-B14F-4D97-AF65-F5344CB8AC3E}">
        <p14:creationId xmlns:p14="http://schemas.microsoft.com/office/powerpoint/2010/main" val="496839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ntp.be/software/renamer/fr" TargetMode="External"/><Relationship Id="rId2" Type="http://schemas.openxmlformats.org/officeDocument/2006/relationships/hyperlink" Target="https://www.digitalvolcano.co.uk/dcdownloads.html?from=4.1.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facile.cines.fr/" TargetMode="External"/><Relationship Id="rId2" Type="http://schemas.openxmlformats.org/officeDocument/2006/relationships/hyperlink" Target="https://siaf.hypotheses.org/?s=pr%C3%A9paration"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antp.be/software/renamer/fr" TargetMode="External"/><Relationship Id="rId2" Type="http://schemas.openxmlformats.org/officeDocument/2006/relationships/hyperlink" Target="https://www.digitalvolcano.co.uk/dcdownloads.html?from=4.1.0"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QnG5Sy1X_W4" TargetMode="External"/><Relationship Id="rId2" Type="http://schemas.openxmlformats.org/officeDocument/2006/relationships/hyperlink" Target="https://entrepreneur-interet-general.etalab.gouv.fr/defis/2018/archifiltre.html" TargetMode="External"/><Relationship Id="rId1" Type="http://schemas.openxmlformats.org/officeDocument/2006/relationships/slideLayout" Target="../slideLayouts/slideLayout7.xml"/><Relationship Id="rId4" Type="http://schemas.openxmlformats.org/officeDocument/2006/relationships/hyperlink" Target="https://archifiltre.fabrique.social.gouv.f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adecastelbajac@departement-touraine.fr" TargetMode="Externa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ctrTitle"/>
          </p:nvPr>
        </p:nvSpPr>
        <p:spPr>
          <a:xfrm>
            <a:off x="354842" y="1251871"/>
            <a:ext cx="11320611" cy="1579418"/>
          </a:xfrm>
        </p:spPr>
        <p:txBody>
          <a:bodyPr>
            <a:normAutofit/>
          </a:bodyPr>
          <a:lstStyle/>
          <a:p>
            <a:r>
              <a:rPr lang="fr-FR" sz="4400" dirty="0">
                <a:solidFill>
                  <a:schemeClr val="tx2"/>
                </a:solidFill>
                <a:latin typeface="Calibri" panose="020F0502020204030204" pitchFamily="34" charset="0"/>
                <a:cs typeface="Calibri" panose="020F0502020204030204" pitchFamily="34" charset="0"/>
              </a:rPr>
              <a:t>Collecte des archives bureautiques au CD37 Méthode et outils</a:t>
            </a:r>
          </a:p>
        </p:txBody>
      </p:sp>
      <p:sp>
        <p:nvSpPr>
          <p:cNvPr id="3" name="Sous-titre 2"/>
          <p:cNvSpPr>
            <a:spLocks noGrp="1"/>
          </p:cNvSpPr>
          <p:nvPr>
            <p:ph type="subTitle" idx="1"/>
          </p:nvPr>
        </p:nvSpPr>
        <p:spPr>
          <a:xfrm>
            <a:off x="4517410" y="4998497"/>
            <a:ext cx="6905146" cy="786384"/>
          </a:xfrm>
        </p:spPr>
        <p:txBody>
          <a:bodyPr>
            <a:noAutofit/>
          </a:bodyPr>
          <a:lstStyle/>
          <a:p>
            <a:pPr algn="l"/>
            <a:r>
              <a:rPr lang="fr-FR" sz="1800" dirty="0">
                <a:latin typeface="Calibri" panose="020F0502020204030204" pitchFamily="34" charset="0"/>
                <a:ea typeface="+mj-ea"/>
                <a:cs typeface="Calibri" panose="020F0502020204030204" pitchFamily="34" charset="0"/>
              </a:rPr>
              <a:t>Arnaud de Castelbajac, Archives départementales d’Indre-et-Loire</a:t>
            </a:r>
          </a:p>
          <a:p>
            <a:pPr algn="l"/>
            <a:r>
              <a:rPr lang="fr-FR" sz="1800" dirty="0">
                <a:latin typeface="Calibri" panose="020F0502020204030204" pitchFamily="34" charset="0"/>
                <a:ea typeface="+mj-ea"/>
                <a:cs typeface="Calibri" panose="020F0502020204030204" pitchFamily="34" charset="0"/>
              </a:rPr>
              <a:t>Journées de la section Aurore de l’AAF, 8 novembre 2019</a:t>
            </a:r>
          </a:p>
        </p:txBody>
      </p:sp>
    </p:spTree>
    <p:extLst>
      <p:ext uri="{BB962C8B-B14F-4D97-AF65-F5344CB8AC3E}">
        <p14:creationId xmlns:p14="http://schemas.microsoft.com/office/powerpoint/2010/main" val="37133990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20678"/>
            <a:ext cx="12192000" cy="594370"/>
          </a:xfrm>
          <a:prstGeom prst="rect">
            <a:avLst/>
          </a:prstGeom>
        </p:spPr>
      </p:pic>
      <p:sp>
        <p:nvSpPr>
          <p:cNvPr id="5" name="Rectangle 4"/>
          <p:cNvSpPr/>
          <p:nvPr/>
        </p:nvSpPr>
        <p:spPr>
          <a:xfrm>
            <a:off x="1011381" y="325944"/>
            <a:ext cx="10459617" cy="535531"/>
          </a:xfrm>
          <a:prstGeom prst="rect">
            <a:avLst/>
          </a:prstGeom>
        </p:spPr>
        <p:txBody>
          <a:bodyPr wrap="square">
            <a:spAutoFit/>
          </a:bodyPr>
          <a:lstStyle/>
          <a:p>
            <a:pPr marL="0" lvl="1" algn="ctr">
              <a:lnSpc>
                <a:spcPct val="90000"/>
              </a:lnSpc>
              <a:spcBef>
                <a:spcPct val="0"/>
              </a:spcBef>
            </a:pPr>
            <a:r>
              <a:rPr lang="fr-FR" sz="3200" dirty="0">
                <a:solidFill>
                  <a:srgbClr val="006699"/>
                </a:solidFill>
                <a:latin typeface="Calibri" panose="020F0502020204030204" pitchFamily="34" charset="0"/>
                <a:ea typeface="Calibri" panose="020F0502020204030204" pitchFamily="34" charset="0"/>
                <a:cs typeface="+mj-cs"/>
              </a:rPr>
              <a:t>Bilan</a:t>
            </a:r>
            <a:endParaRPr lang="fr-FR" sz="3200" dirty="0">
              <a:latin typeface="Arial" panose="020B0604020202020204" pitchFamily="34" charset="0"/>
              <a:ea typeface="Calibri" panose="020F0502020204030204" pitchFamily="34" charset="0"/>
            </a:endParaRPr>
          </a:p>
        </p:txBody>
      </p:sp>
      <p:sp>
        <p:nvSpPr>
          <p:cNvPr id="8" name="Sous-titre 2"/>
          <p:cNvSpPr>
            <a:spLocks noGrp="1"/>
          </p:cNvSpPr>
          <p:nvPr>
            <p:ph type="subTitle" idx="1"/>
          </p:nvPr>
        </p:nvSpPr>
        <p:spPr>
          <a:xfrm>
            <a:off x="1011381" y="960293"/>
            <a:ext cx="10557164" cy="5006253"/>
          </a:xfrm>
        </p:spPr>
        <p:txBody>
          <a:bodyPr>
            <a:normAutofit lnSpcReduction="10000"/>
          </a:bodyPr>
          <a:lstStyle/>
          <a:p>
            <a:pPr marL="342900" indent="-342900" algn="l">
              <a:lnSpc>
                <a:spcPct val="120000"/>
              </a:lnSpc>
              <a:spcBef>
                <a:spcPts val="200"/>
              </a:spcBef>
              <a:spcAft>
                <a:spcPts val="200"/>
              </a:spcAft>
            </a:pPr>
            <a:r>
              <a:rPr lang="fr-FR" sz="1900" dirty="0"/>
              <a:t>2018</a:t>
            </a:r>
          </a:p>
          <a:p>
            <a:pPr marL="342900" indent="-342900" algn="l">
              <a:lnSpc>
                <a:spcPct val="120000"/>
              </a:lnSpc>
              <a:spcBef>
                <a:spcPts val="200"/>
              </a:spcBef>
              <a:spcAft>
                <a:spcPts val="200"/>
              </a:spcAft>
              <a:buFont typeface="Wingdings" panose="05000000000000000000" pitchFamily="2" charset="2"/>
              <a:buChar char="§"/>
            </a:pPr>
            <a:r>
              <a:rPr lang="fr-FR" sz="1900" dirty="0"/>
              <a:t>50 interventions dans les maisons départementales de la solidarité du CD37</a:t>
            </a:r>
          </a:p>
          <a:p>
            <a:pPr marL="342900" indent="-342900" algn="l">
              <a:lnSpc>
                <a:spcPct val="120000"/>
              </a:lnSpc>
              <a:spcBef>
                <a:spcPts val="200"/>
              </a:spcBef>
              <a:spcAft>
                <a:spcPts val="200"/>
              </a:spcAft>
              <a:buFont typeface="Wingdings" panose="05000000000000000000" pitchFamily="2" charset="2"/>
              <a:buChar char="§"/>
            </a:pPr>
            <a:r>
              <a:rPr lang="fr-FR" sz="1900" cap="none" dirty="0">
                <a:solidFill>
                  <a:schemeClr val="tx1"/>
                </a:solidFill>
              </a:rPr>
              <a:t>480 personnes sensibilisées</a:t>
            </a:r>
          </a:p>
          <a:p>
            <a:pPr marL="342900" indent="-342900" algn="l">
              <a:lnSpc>
                <a:spcPct val="120000"/>
              </a:lnSpc>
              <a:spcBef>
                <a:spcPts val="200"/>
              </a:spcBef>
              <a:spcAft>
                <a:spcPts val="200"/>
              </a:spcAft>
              <a:buFont typeface="Wingdings" panose="05000000000000000000" pitchFamily="2" charset="2"/>
              <a:buChar char="§"/>
            </a:pPr>
            <a:r>
              <a:rPr lang="fr-FR" sz="1900" dirty="0"/>
              <a:t>230 000 fichiers supprimés</a:t>
            </a:r>
          </a:p>
          <a:p>
            <a:pPr marL="342900" indent="-342900" algn="l">
              <a:lnSpc>
                <a:spcPct val="120000"/>
              </a:lnSpc>
              <a:spcBef>
                <a:spcPts val="200"/>
              </a:spcBef>
              <a:spcAft>
                <a:spcPts val="200"/>
              </a:spcAft>
              <a:buFont typeface="Wingdings" panose="05000000000000000000" pitchFamily="2" charset="2"/>
              <a:buChar char="§"/>
            </a:pPr>
            <a:r>
              <a:rPr lang="fr-FR" sz="1900" cap="none" dirty="0">
                <a:solidFill>
                  <a:schemeClr val="tx1"/>
                </a:solidFill>
              </a:rPr>
              <a:t>60 Go gagnés sur les serveurs (bilan modeste, les suppressions ayant été en partie compensées par le </a:t>
            </a:r>
            <a:r>
              <a:rPr lang="fr-FR" sz="1900" dirty="0"/>
              <a:t>transfert sur les serveurs de </a:t>
            </a:r>
            <a:r>
              <a:rPr lang="fr-FR" sz="1900" cap="none" dirty="0">
                <a:solidFill>
                  <a:schemeClr val="tx1"/>
                </a:solidFill>
              </a:rPr>
              <a:t>fichiers stockés </a:t>
            </a:r>
            <a:r>
              <a:rPr lang="fr-FR" sz="1900" dirty="0"/>
              <a:t>à tort sur les </a:t>
            </a:r>
            <a:r>
              <a:rPr lang="fr-FR" sz="1900" cap="none" dirty="0">
                <a:solidFill>
                  <a:schemeClr val="tx1"/>
                </a:solidFill>
              </a:rPr>
              <a:t>disques durs)</a:t>
            </a:r>
          </a:p>
          <a:p>
            <a:pPr marL="342900" indent="-342900" algn="l">
              <a:lnSpc>
                <a:spcPct val="120000"/>
              </a:lnSpc>
              <a:spcBef>
                <a:spcPts val="200"/>
              </a:spcBef>
              <a:spcAft>
                <a:spcPts val="200"/>
              </a:spcAft>
              <a:buFont typeface="Wingdings" panose="05000000000000000000" pitchFamily="2" charset="2"/>
              <a:buChar char="§"/>
            </a:pPr>
            <a:r>
              <a:rPr lang="fr-FR" sz="1900" dirty="0"/>
              <a:t>allègement des </a:t>
            </a:r>
            <a:r>
              <a:rPr lang="fr-FR" sz="1900" cap="none" dirty="0">
                <a:solidFill>
                  <a:schemeClr val="tx1"/>
                </a:solidFill>
              </a:rPr>
              <a:t>messageries (au cours des séances, démo de la fonction d’archivage d’Outlook paramétrée pour archiver les messages sur le disque dur de l’agent).</a:t>
            </a:r>
          </a:p>
          <a:p>
            <a:pPr algn="l">
              <a:lnSpc>
                <a:spcPct val="120000"/>
              </a:lnSpc>
              <a:spcBef>
                <a:spcPts val="0"/>
              </a:spcBef>
            </a:pPr>
            <a:endParaRPr lang="fr-FR" sz="1800" dirty="0">
              <a:solidFill>
                <a:srgbClr val="C00000"/>
              </a:solidFill>
            </a:endParaRPr>
          </a:p>
          <a:p>
            <a:pPr marL="342900" indent="-342900" algn="l">
              <a:lnSpc>
                <a:spcPct val="120000"/>
              </a:lnSpc>
              <a:spcBef>
                <a:spcPts val="200"/>
              </a:spcBef>
              <a:spcAft>
                <a:spcPts val="200"/>
              </a:spcAft>
            </a:pPr>
            <a:r>
              <a:rPr lang="fr-FR" sz="1900" dirty="0"/>
              <a:t>2019</a:t>
            </a:r>
          </a:p>
          <a:p>
            <a:pPr marL="342900" indent="-342900" algn="l">
              <a:lnSpc>
                <a:spcPct val="120000"/>
              </a:lnSpc>
              <a:spcBef>
                <a:spcPts val="200"/>
              </a:spcBef>
              <a:spcAft>
                <a:spcPts val="200"/>
              </a:spcAft>
              <a:buFont typeface="Wingdings" panose="05000000000000000000" pitchFamily="2" charset="2"/>
              <a:buChar char="§"/>
            </a:pPr>
            <a:r>
              <a:rPr lang="fr-FR" sz="1900" cap="none" dirty="0">
                <a:solidFill>
                  <a:schemeClr val="tx1"/>
                </a:solidFill>
              </a:rPr>
              <a:t>poursuite des cleaning </a:t>
            </a:r>
            <a:r>
              <a:rPr lang="fr-FR" sz="1900" cap="none" dirty="0" err="1">
                <a:solidFill>
                  <a:schemeClr val="tx1"/>
                </a:solidFill>
              </a:rPr>
              <a:t>days</a:t>
            </a:r>
            <a:r>
              <a:rPr lang="fr-FR" sz="1900" cap="none" dirty="0">
                <a:solidFill>
                  <a:schemeClr val="tx1"/>
                </a:solidFill>
              </a:rPr>
              <a:t> dans les services territoriaux d</a:t>
            </a:r>
            <a:r>
              <a:rPr lang="fr-FR" sz="1900" dirty="0"/>
              <a:t>’aménagement (routes),</a:t>
            </a:r>
            <a:r>
              <a:rPr lang="fr-FR" sz="1900" cap="none" dirty="0">
                <a:solidFill>
                  <a:schemeClr val="tx1"/>
                </a:solidFill>
              </a:rPr>
              <a:t> les services support (DRH</a:t>
            </a:r>
            <a:r>
              <a:rPr lang="fr-FR" sz="1900" dirty="0"/>
              <a:t>, direction juridique, logistique</a:t>
            </a:r>
            <a:r>
              <a:rPr lang="fr-FR" sz="1900" cap="none" dirty="0">
                <a:solidFill>
                  <a:schemeClr val="tx1"/>
                </a:solidFill>
              </a:rPr>
              <a:t>) </a:t>
            </a:r>
            <a:r>
              <a:rPr lang="fr-FR" sz="1900" dirty="0"/>
              <a:t>puis </a:t>
            </a:r>
            <a:r>
              <a:rPr lang="fr-FR" sz="1900" cap="none" dirty="0">
                <a:solidFill>
                  <a:schemeClr val="tx1"/>
                </a:solidFill>
              </a:rPr>
              <a:t>les services centraux des directions métier</a:t>
            </a:r>
          </a:p>
          <a:p>
            <a:pPr marL="342900" indent="-342900" algn="l">
              <a:lnSpc>
                <a:spcPct val="120000"/>
              </a:lnSpc>
              <a:spcBef>
                <a:spcPts val="200"/>
              </a:spcBef>
              <a:spcAft>
                <a:spcPts val="200"/>
              </a:spcAft>
              <a:buFont typeface="Wingdings" panose="05000000000000000000" pitchFamily="2" charset="2"/>
              <a:buChar char="§"/>
            </a:pPr>
            <a:r>
              <a:rPr lang="fr-FR" sz="1900" cap="none" dirty="0">
                <a:solidFill>
                  <a:schemeClr val="tx1"/>
                </a:solidFill>
              </a:rPr>
              <a:t>objectif d’allègement d</a:t>
            </a:r>
            <a:r>
              <a:rPr lang="fr-FR" sz="1900" dirty="0"/>
              <a:t>es messageries : </a:t>
            </a:r>
            <a:r>
              <a:rPr lang="fr-FR" sz="1900" cap="none" dirty="0">
                <a:solidFill>
                  <a:schemeClr val="tx1"/>
                </a:solidFill>
              </a:rPr>
              <a:t>gain de 600 Go et stabilisation de la volumétrie.</a:t>
            </a:r>
          </a:p>
          <a:p>
            <a:pPr>
              <a:lnSpc>
                <a:spcPct val="100000"/>
              </a:lnSpc>
              <a:spcBef>
                <a:spcPts val="0"/>
              </a:spcBef>
            </a:pPr>
            <a:endParaRPr lang="fr-FR" cap="none" dirty="0">
              <a:solidFill>
                <a:schemeClr val="tx1"/>
              </a:solidFill>
            </a:endParaRPr>
          </a:p>
          <a:p>
            <a:pPr marL="342900" indent="-342900">
              <a:lnSpc>
                <a:spcPct val="100000"/>
              </a:lnSpc>
              <a:spcBef>
                <a:spcPts val="0"/>
              </a:spcBef>
              <a:buFont typeface="Arial" panose="020B0604020202020204" pitchFamily="34" charset="0"/>
              <a:buChar char="•"/>
            </a:pPr>
            <a:endParaRPr lang="fr-FR" cap="none" dirty="0">
              <a:solidFill>
                <a:schemeClr val="tx1"/>
              </a:solidFill>
            </a:endParaRPr>
          </a:p>
          <a:p>
            <a:pPr marL="342900" indent="-342900">
              <a:lnSpc>
                <a:spcPct val="100000"/>
              </a:lnSpc>
              <a:spcBef>
                <a:spcPts val="0"/>
              </a:spcBef>
              <a:buFont typeface="Arial" panose="020B0604020202020204" pitchFamily="34" charset="0"/>
              <a:buChar char="•"/>
            </a:pPr>
            <a:endParaRPr lang="fr-FR" cap="none" dirty="0">
              <a:solidFill>
                <a:schemeClr val="tx1"/>
              </a:solidFill>
            </a:endParaRPr>
          </a:p>
          <a:p>
            <a:pPr algn="l">
              <a:lnSpc>
                <a:spcPct val="100000"/>
              </a:lnSpc>
              <a:spcBef>
                <a:spcPts val="0"/>
              </a:spcBef>
            </a:pPr>
            <a:endParaRPr lang="fr-FR" cap="none" dirty="0">
              <a:solidFill>
                <a:schemeClr val="tx1"/>
              </a:solidFill>
            </a:endParaRPr>
          </a:p>
        </p:txBody>
      </p:sp>
    </p:spTree>
    <p:extLst>
      <p:ext uri="{BB962C8B-B14F-4D97-AF65-F5344CB8AC3E}">
        <p14:creationId xmlns:p14="http://schemas.microsoft.com/office/powerpoint/2010/main" val="3645348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20678"/>
            <a:ext cx="12192000" cy="594370"/>
          </a:xfrm>
          <a:prstGeom prst="rect">
            <a:avLst/>
          </a:prstGeom>
        </p:spPr>
      </p:pic>
      <p:sp>
        <p:nvSpPr>
          <p:cNvPr id="4" name="Titre 1"/>
          <p:cNvSpPr txBox="1">
            <a:spLocks/>
          </p:cNvSpPr>
          <p:nvPr/>
        </p:nvSpPr>
        <p:spPr>
          <a:xfrm>
            <a:off x="1022061" y="777298"/>
            <a:ext cx="10439400" cy="606425"/>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200" dirty="0">
                <a:solidFill>
                  <a:srgbClr val="006699"/>
                </a:solidFill>
                <a:latin typeface="Calibri" panose="020F0502020204030204" pitchFamily="34" charset="0"/>
                <a:ea typeface="Calibri" panose="020F0502020204030204" pitchFamily="34" charset="0"/>
              </a:rPr>
              <a:t>Enseignements</a:t>
            </a:r>
          </a:p>
        </p:txBody>
      </p:sp>
      <p:sp>
        <p:nvSpPr>
          <p:cNvPr id="7" name="Sous-titre 2"/>
          <p:cNvSpPr txBox="1">
            <a:spLocks/>
          </p:cNvSpPr>
          <p:nvPr/>
        </p:nvSpPr>
        <p:spPr>
          <a:xfrm>
            <a:off x="1063624" y="1515232"/>
            <a:ext cx="10293224" cy="382486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fr-FR" sz="1900" b="1" dirty="0"/>
              <a:t> </a:t>
            </a:r>
          </a:p>
          <a:p>
            <a:pPr marL="342900" indent="-342900" algn="l">
              <a:lnSpc>
                <a:spcPct val="100000"/>
              </a:lnSpc>
              <a:spcBef>
                <a:spcPts val="0"/>
              </a:spcBef>
              <a:spcAft>
                <a:spcPts val="600"/>
              </a:spcAft>
              <a:buFont typeface="Arial" panose="020B0604020202020204" pitchFamily="34" charset="0"/>
              <a:buChar char="•"/>
            </a:pPr>
            <a:r>
              <a:rPr lang="fr-FR" dirty="0"/>
              <a:t>il est très souhaitable de rénover les arborescences avant de procéder aux </a:t>
            </a:r>
            <a:r>
              <a:rPr lang="fr-FR" dirty="0" err="1"/>
              <a:t>cleaning</a:t>
            </a:r>
            <a:r>
              <a:rPr lang="fr-FR" dirty="0"/>
              <a:t> </a:t>
            </a:r>
            <a:r>
              <a:rPr lang="fr-FR" dirty="0" err="1"/>
              <a:t>days</a:t>
            </a:r>
            <a:endParaRPr lang="fr-FR" dirty="0"/>
          </a:p>
          <a:p>
            <a:pPr marL="342900" indent="-342900" algn="l">
              <a:lnSpc>
                <a:spcPct val="100000"/>
              </a:lnSpc>
              <a:spcBef>
                <a:spcPts val="0"/>
              </a:spcBef>
              <a:spcAft>
                <a:spcPts val="600"/>
              </a:spcAft>
              <a:buFont typeface="Arial" panose="020B0604020202020204" pitchFamily="34" charset="0"/>
              <a:buChar char="•"/>
            </a:pPr>
            <a:r>
              <a:rPr lang="fr-FR" dirty="0"/>
              <a:t>bon accueil par les services en général malgré les réticences de certains ; nombreuses questions, utilisateurs curieux, demandeurs d’accompagnement</a:t>
            </a:r>
          </a:p>
          <a:p>
            <a:pPr marL="342900" indent="-342900" algn="l">
              <a:lnSpc>
                <a:spcPct val="100000"/>
              </a:lnSpc>
              <a:spcBef>
                <a:spcPts val="0"/>
              </a:spcBef>
              <a:spcAft>
                <a:spcPts val="600"/>
              </a:spcAft>
              <a:buFont typeface="Arial" panose="020B0604020202020204" pitchFamily="34" charset="0"/>
              <a:buChar char="•"/>
            </a:pPr>
            <a:r>
              <a:rPr lang="fr-FR" dirty="0"/>
              <a:t>le binôme archiviste-informaticien adopte progressivement un discours commun auprès des agents (et finalement l’informaticien devient plus conservateur que l’archiviste)</a:t>
            </a:r>
          </a:p>
          <a:p>
            <a:pPr algn="l">
              <a:lnSpc>
                <a:spcPct val="100000"/>
              </a:lnSpc>
              <a:spcBef>
                <a:spcPts val="200"/>
              </a:spcBef>
              <a:spcAft>
                <a:spcPts val="600"/>
              </a:spcAft>
            </a:pPr>
            <a:endParaRPr lang="fr-FR" dirty="0"/>
          </a:p>
          <a:p>
            <a:pPr algn="l">
              <a:lnSpc>
                <a:spcPct val="100000"/>
              </a:lnSpc>
              <a:spcBef>
                <a:spcPts val="200"/>
              </a:spcBef>
              <a:spcAft>
                <a:spcPts val="600"/>
              </a:spcAft>
            </a:pPr>
            <a:r>
              <a:rPr lang="fr-FR" dirty="0"/>
              <a:t>Objectif à moyen terme : en faire une pratique régulière d’hygiène informatique.</a:t>
            </a:r>
          </a:p>
          <a:p>
            <a:pPr marL="285750" indent="-285750" algn="l">
              <a:lnSpc>
                <a:spcPct val="100000"/>
              </a:lnSpc>
              <a:spcBef>
                <a:spcPts val="0"/>
              </a:spcBef>
              <a:buFont typeface="Wingdings" panose="05000000000000000000" pitchFamily="2" charset="2"/>
              <a:buChar char="§"/>
            </a:pPr>
            <a:endParaRPr lang="fr-FR" dirty="0"/>
          </a:p>
          <a:p>
            <a:pPr marL="285750" indent="-285750" algn="l">
              <a:lnSpc>
                <a:spcPct val="100000"/>
              </a:lnSpc>
              <a:spcBef>
                <a:spcPts val="0"/>
              </a:spcBef>
              <a:buFont typeface="Wingdings" panose="05000000000000000000" pitchFamily="2" charset="2"/>
              <a:buChar char="§"/>
            </a:pPr>
            <a:endParaRPr lang="fr-FR" sz="1800" dirty="0"/>
          </a:p>
          <a:p>
            <a:pPr algn="l">
              <a:lnSpc>
                <a:spcPct val="100000"/>
              </a:lnSpc>
              <a:spcBef>
                <a:spcPts val="0"/>
              </a:spcBef>
            </a:pPr>
            <a:endParaRPr lang="fr-FR" dirty="0"/>
          </a:p>
          <a:p>
            <a:pPr algn="l">
              <a:lnSpc>
                <a:spcPct val="100000"/>
              </a:lnSpc>
              <a:spcBef>
                <a:spcPts val="0"/>
              </a:spcBef>
            </a:pPr>
            <a:endParaRPr lang="fr-FR" dirty="0"/>
          </a:p>
        </p:txBody>
      </p:sp>
    </p:spTree>
    <p:extLst>
      <p:ext uri="{BB962C8B-B14F-4D97-AF65-F5344CB8AC3E}">
        <p14:creationId xmlns:p14="http://schemas.microsoft.com/office/powerpoint/2010/main" val="293754426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20678"/>
            <a:ext cx="12192000" cy="594370"/>
          </a:xfrm>
          <a:prstGeom prst="rect">
            <a:avLst/>
          </a:prstGeom>
        </p:spPr>
      </p:pic>
      <p:sp>
        <p:nvSpPr>
          <p:cNvPr id="5" name="Rectangle 4"/>
          <p:cNvSpPr/>
          <p:nvPr/>
        </p:nvSpPr>
        <p:spPr>
          <a:xfrm>
            <a:off x="1053516" y="568363"/>
            <a:ext cx="10459617" cy="535531"/>
          </a:xfrm>
          <a:prstGeom prst="rect">
            <a:avLst/>
          </a:prstGeom>
        </p:spPr>
        <p:txBody>
          <a:bodyPr wrap="square">
            <a:spAutoFit/>
          </a:bodyPr>
          <a:lstStyle/>
          <a:p>
            <a:pPr marL="0" lvl="1">
              <a:lnSpc>
                <a:spcPct val="90000"/>
              </a:lnSpc>
              <a:spcBef>
                <a:spcPct val="0"/>
              </a:spcBef>
            </a:pPr>
            <a:r>
              <a:rPr lang="fr-FR" sz="3200" dirty="0">
                <a:solidFill>
                  <a:srgbClr val="006699"/>
                </a:solidFill>
                <a:latin typeface="Calibri" panose="020F0502020204030204" pitchFamily="34" charset="0"/>
                <a:ea typeface="Calibri" panose="020F0502020204030204" pitchFamily="34" charset="0"/>
                <a:cs typeface="+mj-cs"/>
              </a:rPr>
              <a:t>Bénéfices</a:t>
            </a:r>
            <a:endParaRPr lang="fr-FR" sz="3200" dirty="0">
              <a:latin typeface="Arial" panose="020B0604020202020204" pitchFamily="34" charset="0"/>
              <a:ea typeface="Calibri" panose="020F0502020204030204" pitchFamily="34" charset="0"/>
            </a:endParaRPr>
          </a:p>
        </p:txBody>
      </p:sp>
      <p:sp>
        <p:nvSpPr>
          <p:cNvPr id="8" name="Sous-titre 2"/>
          <p:cNvSpPr>
            <a:spLocks noGrp="1"/>
          </p:cNvSpPr>
          <p:nvPr>
            <p:ph type="subTitle" idx="1"/>
          </p:nvPr>
        </p:nvSpPr>
        <p:spPr>
          <a:xfrm>
            <a:off x="1053516" y="1103894"/>
            <a:ext cx="10173284" cy="4862215"/>
          </a:xfrm>
        </p:spPr>
        <p:txBody>
          <a:bodyPr>
            <a:normAutofit fontScale="92500" lnSpcReduction="10000"/>
          </a:bodyPr>
          <a:lstStyle/>
          <a:p>
            <a:pPr marL="342900" indent="-342900" algn="l">
              <a:lnSpc>
                <a:spcPct val="100000"/>
              </a:lnSpc>
              <a:spcBef>
                <a:spcPts val="600"/>
              </a:spcBef>
              <a:spcAft>
                <a:spcPts val="600"/>
              </a:spcAft>
              <a:buFont typeface="Wingdings" panose="05000000000000000000" pitchFamily="2" charset="2"/>
              <a:buChar char="§"/>
              <a:tabLst>
                <a:tab pos="88900" algn="l"/>
              </a:tabLst>
            </a:pPr>
            <a:r>
              <a:rPr lang="fr-FR" sz="1900" dirty="0"/>
              <a:t>meilleure compréhension par les services de l’environnement informatique et par les informaticiens et les archivistes des besoins des services</a:t>
            </a:r>
          </a:p>
          <a:p>
            <a:pPr marL="342900" indent="-342900" algn="l">
              <a:lnSpc>
                <a:spcPct val="100000"/>
              </a:lnSpc>
              <a:spcBef>
                <a:spcPts val="600"/>
              </a:spcBef>
              <a:spcAft>
                <a:spcPts val="600"/>
              </a:spcAft>
              <a:buFont typeface="Wingdings" panose="05000000000000000000" pitchFamily="2" charset="2"/>
              <a:buChar char="§"/>
              <a:tabLst>
                <a:tab pos="88900" algn="l"/>
              </a:tabLst>
            </a:pPr>
            <a:r>
              <a:rPr lang="fr-FR" sz="1900" dirty="0"/>
              <a:t>gain de place sur les serveurs, réduction du temps de sauvegarde</a:t>
            </a:r>
          </a:p>
          <a:p>
            <a:pPr marL="342900" indent="-342900" algn="l">
              <a:lnSpc>
                <a:spcPct val="100000"/>
              </a:lnSpc>
              <a:spcBef>
                <a:spcPts val="600"/>
              </a:spcBef>
              <a:spcAft>
                <a:spcPts val="600"/>
              </a:spcAft>
              <a:buFont typeface="Wingdings" panose="05000000000000000000" pitchFamily="2" charset="2"/>
              <a:buChar char="§"/>
              <a:tabLst>
                <a:tab pos="88900" algn="l"/>
              </a:tabLst>
            </a:pPr>
            <a:r>
              <a:rPr lang="fr-FR" sz="1900" dirty="0"/>
              <a:t>meilleure lisibilité des arborescences</a:t>
            </a:r>
          </a:p>
          <a:p>
            <a:pPr marL="342900" indent="-342900" algn="l">
              <a:lnSpc>
                <a:spcPct val="100000"/>
              </a:lnSpc>
              <a:spcBef>
                <a:spcPts val="600"/>
              </a:spcBef>
              <a:spcAft>
                <a:spcPts val="600"/>
              </a:spcAft>
              <a:buFont typeface="Wingdings" panose="05000000000000000000" pitchFamily="2" charset="2"/>
              <a:buChar char="§"/>
              <a:tabLst>
                <a:tab pos="88900" algn="l"/>
              </a:tabLst>
            </a:pPr>
            <a:r>
              <a:rPr lang="fr-FR" sz="1900" dirty="0"/>
              <a:t>mise en conformité avec le RGPD :  de nombreux fichiers en déshérence comportant des données personnelles et conservés sans nécessités ont été supprimés</a:t>
            </a:r>
          </a:p>
          <a:p>
            <a:pPr marL="342900" indent="-342900" algn="l">
              <a:lnSpc>
                <a:spcPct val="100000"/>
              </a:lnSpc>
              <a:spcBef>
                <a:spcPts val="600"/>
              </a:spcBef>
              <a:spcAft>
                <a:spcPts val="600"/>
              </a:spcAft>
              <a:buFont typeface="Wingdings" panose="05000000000000000000" pitchFamily="2" charset="2"/>
              <a:buChar char="§"/>
              <a:tabLst>
                <a:tab pos="88900" algn="l"/>
              </a:tabLst>
            </a:pPr>
            <a:r>
              <a:rPr lang="fr-FR" sz="1900" dirty="0"/>
              <a:t>mise en évidence de l’articulation entre les supports numérique et papier et prise de RV pour revenir travailler sur les archives papier</a:t>
            </a:r>
          </a:p>
          <a:p>
            <a:pPr marL="342900" indent="-342900" algn="l">
              <a:lnSpc>
                <a:spcPct val="100000"/>
              </a:lnSpc>
              <a:spcBef>
                <a:spcPts val="600"/>
              </a:spcBef>
              <a:spcAft>
                <a:spcPts val="600"/>
              </a:spcAft>
              <a:buFont typeface="Wingdings" panose="05000000000000000000" pitchFamily="2" charset="2"/>
              <a:buChar char="§"/>
              <a:tabLst>
                <a:tab pos="88900" algn="l"/>
              </a:tabLst>
            </a:pPr>
            <a:r>
              <a:rPr lang="fr-FR" sz="1900" dirty="0"/>
              <a:t>collecte de documents d’intérêt historique</a:t>
            </a:r>
          </a:p>
          <a:p>
            <a:pPr marL="342900" indent="-342900" algn="l">
              <a:lnSpc>
                <a:spcPct val="100000"/>
              </a:lnSpc>
              <a:spcBef>
                <a:spcPts val="600"/>
              </a:spcBef>
              <a:spcAft>
                <a:spcPts val="600"/>
              </a:spcAft>
              <a:buFont typeface="Wingdings" panose="05000000000000000000" pitchFamily="2" charset="2"/>
              <a:buChar char="§"/>
              <a:tabLst>
                <a:tab pos="88900" algn="l"/>
              </a:tabLst>
            </a:pPr>
            <a:r>
              <a:rPr lang="fr-FR" sz="1900" dirty="0"/>
              <a:t>opportunité de nous faire connaître comme prestataires en gestion documentaire tous supports et plus seulement comme gardiens des vieux papiers ; rencontre de collègues que nous n’avions jamais vus pour la gestion de leurs archives papier.</a:t>
            </a:r>
            <a:endParaRPr lang="fr-FR" sz="2000" dirty="0"/>
          </a:p>
          <a:p>
            <a:pPr marL="342900" indent="-342900" algn="l">
              <a:lnSpc>
                <a:spcPct val="100000"/>
              </a:lnSpc>
              <a:spcBef>
                <a:spcPts val="600"/>
              </a:spcBef>
              <a:spcAft>
                <a:spcPts val="600"/>
              </a:spcAft>
              <a:buFont typeface="Wingdings" panose="05000000000000000000" pitchFamily="2" charset="2"/>
              <a:buChar char="§"/>
              <a:tabLst>
                <a:tab pos="88900" algn="l"/>
              </a:tabLst>
            </a:pPr>
            <a:r>
              <a:rPr lang="fr-FR" sz="1900" dirty="0"/>
              <a:t>identification des personnes ressources : l’informaticien, le DPO et l’archiviste</a:t>
            </a:r>
          </a:p>
          <a:p>
            <a:pPr marL="342900" indent="-342900" algn="l">
              <a:lnSpc>
                <a:spcPct val="100000"/>
              </a:lnSpc>
              <a:spcBef>
                <a:spcPts val="600"/>
              </a:spcBef>
              <a:spcAft>
                <a:spcPts val="600"/>
              </a:spcAft>
              <a:buFont typeface="Wingdings" panose="05000000000000000000" pitchFamily="2" charset="2"/>
              <a:buChar char="§"/>
              <a:tabLst>
                <a:tab pos="88900" algn="l"/>
              </a:tabLst>
            </a:pPr>
            <a:r>
              <a:rPr lang="fr-FR" sz="1900" dirty="0"/>
              <a:t>renforcement de nos liens avec la DSI.</a:t>
            </a:r>
          </a:p>
        </p:txBody>
      </p:sp>
    </p:spTree>
    <p:extLst>
      <p:ext uri="{BB962C8B-B14F-4D97-AF65-F5344CB8AC3E}">
        <p14:creationId xmlns:p14="http://schemas.microsoft.com/office/powerpoint/2010/main" val="313302408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1041695"/>
            <a:ext cx="10515600" cy="826366"/>
          </a:xfrm>
        </p:spPr>
        <p:txBody>
          <a:bodyPr>
            <a:normAutofit/>
          </a:bodyPr>
          <a:lstStyle/>
          <a:p>
            <a:r>
              <a:rPr lang="fr-FR" sz="3600" dirty="0">
                <a:solidFill>
                  <a:srgbClr val="006699"/>
                </a:solidFill>
                <a:latin typeface="Calibri" panose="020F0502020204030204" pitchFamily="34" charset="0"/>
                <a:ea typeface="Calibri" panose="020F0502020204030204" pitchFamily="34" charset="0"/>
              </a:rPr>
              <a:t>2. </a:t>
            </a:r>
            <a:r>
              <a:rPr lang="fr-FR" sz="3600" dirty="0">
                <a:solidFill>
                  <a:schemeClr val="accent1"/>
                </a:solidFill>
                <a:latin typeface="Calibri" panose="020F0502020204030204" pitchFamily="34" charset="0"/>
                <a:cs typeface="Arial" panose="020B0604020202020204" pitchFamily="34" charset="0"/>
              </a:rPr>
              <a:t>Les fichiers bureautiques collectés et leur traitement</a:t>
            </a:r>
          </a:p>
        </p:txBody>
      </p:sp>
      <p:sp>
        <p:nvSpPr>
          <p:cNvPr id="3" name="Espace réservé du contenu 2"/>
          <p:cNvSpPr>
            <a:spLocks noGrp="1"/>
          </p:cNvSpPr>
          <p:nvPr>
            <p:ph idx="1"/>
          </p:nvPr>
        </p:nvSpPr>
        <p:spPr>
          <a:xfrm>
            <a:off x="838200" y="2210826"/>
            <a:ext cx="10625919" cy="2267868"/>
          </a:xfrm>
        </p:spPr>
        <p:txBody>
          <a:bodyPr>
            <a:normAutofit/>
          </a:bodyPr>
          <a:lstStyle/>
          <a:p>
            <a:pPr marL="514350" indent="-514350">
              <a:buFont typeface="+mj-lt"/>
              <a:buAutoNum type="alphaLcPeriod"/>
            </a:pPr>
            <a:r>
              <a:rPr lang="fr-FR" dirty="0"/>
              <a:t>Les fichiers collectés par les AD37</a:t>
            </a:r>
          </a:p>
          <a:p>
            <a:pPr marL="514350" indent="-514350">
              <a:buFont typeface="+mj-lt"/>
              <a:buAutoNum type="alphaLcPeriod"/>
            </a:pPr>
            <a:r>
              <a:rPr lang="fr-FR" dirty="0"/>
              <a:t>Le traitement</a:t>
            </a:r>
          </a:p>
          <a:p>
            <a:pPr marL="514350" indent="-514350">
              <a:buFont typeface="+mj-lt"/>
              <a:buAutoNum type="alphaLcPeriod"/>
            </a:pPr>
            <a:r>
              <a:rPr lang="fr-FR" dirty="0"/>
              <a:t>Des outils spécialisés par fonction </a:t>
            </a:r>
          </a:p>
          <a:p>
            <a:pPr marL="514350" indent="-514350">
              <a:buFont typeface="+mj-lt"/>
              <a:buAutoNum type="alphaLcPeriod"/>
            </a:pPr>
            <a:r>
              <a:rPr lang="fr-FR" dirty="0"/>
              <a:t>Des outils d’archiviste</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371218"/>
            <a:ext cx="10515600" cy="3975224"/>
          </a:xfrm>
        </p:spPr>
        <p:txBody>
          <a:bodyPr>
            <a:normAutofit fontScale="70000" lnSpcReduction="20000"/>
          </a:bodyPr>
          <a:lstStyle/>
          <a:p>
            <a:pPr marL="0" lvl="1">
              <a:lnSpc>
                <a:spcPct val="100000"/>
              </a:lnSpc>
              <a:spcBef>
                <a:spcPct val="0"/>
              </a:spcBef>
              <a:buNone/>
            </a:pPr>
            <a:r>
              <a:rPr lang="fr-FR" sz="3000" dirty="0">
                <a:latin typeface="Calibri" panose="020F0502020204030204" pitchFamily="34" charset="0"/>
                <a:ea typeface="Calibri" panose="020F0502020204030204" pitchFamily="34" charset="0"/>
                <a:cs typeface="Calibri" panose="020F0502020204030204" pitchFamily="34" charset="0"/>
              </a:rPr>
              <a:t>Principaux types de documents collectés lors des </a:t>
            </a:r>
            <a:r>
              <a:rPr lang="fr-FR" sz="3000" dirty="0" err="1">
                <a:latin typeface="Calibri" panose="020F0502020204030204" pitchFamily="34" charset="0"/>
                <a:ea typeface="Calibri" panose="020F0502020204030204" pitchFamily="34" charset="0"/>
                <a:cs typeface="Calibri" panose="020F0502020204030204" pitchFamily="34" charset="0"/>
              </a:rPr>
              <a:t>cleaning</a:t>
            </a:r>
            <a:r>
              <a:rPr lang="fr-FR" sz="3000" dirty="0">
                <a:latin typeface="Calibri" panose="020F0502020204030204" pitchFamily="34" charset="0"/>
                <a:ea typeface="Calibri" panose="020F0502020204030204" pitchFamily="34" charset="0"/>
                <a:cs typeface="Calibri" panose="020F0502020204030204" pitchFamily="34" charset="0"/>
              </a:rPr>
              <a:t> </a:t>
            </a:r>
            <a:r>
              <a:rPr lang="fr-FR" sz="3000" dirty="0" err="1">
                <a:latin typeface="Calibri" panose="020F0502020204030204" pitchFamily="34" charset="0"/>
                <a:ea typeface="Calibri" panose="020F0502020204030204" pitchFamily="34" charset="0"/>
                <a:cs typeface="Calibri" panose="020F0502020204030204" pitchFamily="34" charset="0"/>
              </a:rPr>
              <a:t>days</a:t>
            </a:r>
            <a:r>
              <a:rPr lang="fr-FR" sz="3000" dirty="0">
                <a:latin typeface="Calibri" panose="020F0502020204030204" pitchFamily="34" charset="0"/>
                <a:ea typeface="Calibri" panose="020F0502020204030204" pitchFamily="34" charset="0"/>
                <a:cs typeface="Calibri" panose="020F0502020204030204" pitchFamily="34" charset="0"/>
              </a:rPr>
              <a:t> :</a:t>
            </a:r>
          </a:p>
          <a:p>
            <a:r>
              <a:rPr lang="fr-FR" dirty="0">
                <a:solidFill>
                  <a:schemeClr val="accent1">
                    <a:lumMod val="75000"/>
                  </a:schemeClr>
                </a:solidFill>
                <a:latin typeface="Calibri" panose="020F0502020204030204" pitchFamily="34" charset="0"/>
                <a:cs typeface="Calibri" panose="020F0502020204030204" pitchFamily="34" charset="0"/>
              </a:rPr>
              <a:t>Comptes rendus de réunion, bilans et rapports</a:t>
            </a:r>
          </a:p>
          <a:p>
            <a:r>
              <a:rPr lang="fr-FR" dirty="0">
                <a:solidFill>
                  <a:schemeClr val="accent1">
                    <a:lumMod val="75000"/>
                  </a:schemeClr>
                </a:solidFill>
                <a:latin typeface="Calibri" panose="020F0502020204030204" pitchFamily="34" charset="0"/>
                <a:cs typeface="Calibri" panose="020F0502020204030204" pitchFamily="34" charset="0"/>
              </a:rPr>
              <a:t>Tableaux récapitulatifs</a:t>
            </a:r>
          </a:p>
          <a:p>
            <a:r>
              <a:rPr lang="fr-FR" dirty="0">
                <a:solidFill>
                  <a:schemeClr val="accent1">
                    <a:lumMod val="75000"/>
                  </a:schemeClr>
                </a:solidFill>
                <a:latin typeface="Calibri" panose="020F0502020204030204" pitchFamily="34" charset="0"/>
                <a:cs typeface="Calibri" panose="020F0502020204030204" pitchFamily="34" charset="0"/>
              </a:rPr>
              <a:t>Photographies</a:t>
            </a:r>
          </a:p>
          <a:p>
            <a:endParaRPr lang="fr-FR" dirty="0">
              <a:solidFill>
                <a:schemeClr val="tx2"/>
              </a:solidFill>
              <a:latin typeface="Calibri" panose="020F0502020204030204" pitchFamily="34" charset="0"/>
              <a:cs typeface="Calibri" panose="020F0502020204030204" pitchFamily="34" charset="0"/>
            </a:endParaRPr>
          </a:p>
          <a:p>
            <a:pPr marL="0" lvl="1">
              <a:lnSpc>
                <a:spcPct val="100000"/>
              </a:lnSpc>
              <a:spcBef>
                <a:spcPct val="0"/>
              </a:spcBef>
              <a:buNone/>
            </a:pPr>
            <a:r>
              <a:rPr lang="fr-FR" sz="3000" dirty="0">
                <a:latin typeface="Calibri" panose="020F0502020204030204" pitchFamily="34" charset="0"/>
                <a:ea typeface="Calibri" panose="020F0502020204030204" pitchFamily="34" charset="0"/>
                <a:cs typeface="Calibri" panose="020F0502020204030204" pitchFamily="34" charset="0"/>
              </a:rPr>
              <a:t>Nous les stockons d’abord dans un répertoire que nous a créé la DSI sur un serveur de stockage (NAS), qui fait office de </a:t>
            </a:r>
            <a:r>
              <a:rPr lang="fr-FR" sz="3000" b="1" dirty="0">
                <a:latin typeface="Calibri" panose="020F0502020204030204" pitchFamily="34" charset="0"/>
                <a:ea typeface="Calibri" panose="020F0502020204030204" pitchFamily="34" charset="0"/>
                <a:cs typeface="Calibri" panose="020F0502020204030204" pitchFamily="34" charset="0"/>
              </a:rPr>
              <a:t>salle de tri virtuelle</a:t>
            </a:r>
            <a:r>
              <a:rPr lang="fr-FR" sz="3000" dirty="0">
                <a:latin typeface="Calibri" panose="020F0502020204030204" pitchFamily="34" charset="0"/>
                <a:ea typeface="Calibri" panose="020F0502020204030204" pitchFamily="34" charset="0"/>
                <a:cs typeface="Calibri" panose="020F0502020204030204" pitchFamily="34" charset="0"/>
              </a:rPr>
              <a:t>, le temps de les traiter… </a:t>
            </a:r>
          </a:p>
          <a:p>
            <a:pPr marL="0" lvl="1">
              <a:lnSpc>
                <a:spcPct val="100000"/>
              </a:lnSpc>
              <a:spcBef>
                <a:spcPct val="0"/>
              </a:spcBef>
              <a:buNone/>
            </a:pPr>
            <a:endParaRPr lang="fr-FR" sz="3000" dirty="0">
              <a:latin typeface="Calibri" panose="020F0502020204030204" pitchFamily="34" charset="0"/>
              <a:ea typeface="Calibri" panose="020F0502020204030204" pitchFamily="34" charset="0"/>
              <a:cs typeface="Calibri" panose="020F0502020204030204" pitchFamily="34" charset="0"/>
            </a:endParaRPr>
          </a:p>
          <a:p>
            <a:pPr marL="0" lvl="1">
              <a:lnSpc>
                <a:spcPct val="100000"/>
              </a:lnSpc>
              <a:spcBef>
                <a:spcPct val="0"/>
              </a:spcBef>
              <a:buNone/>
            </a:pPr>
            <a:r>
              <a:rPr lang="fr-FR" sz="3000" dirty="0">
                <a:latin typeface="Calibri" panose="020F0502020204030204" pitchFamily="34" charset="0"/>
                <a:ea typeface="Calibri" panose="020F0502020204030204" pitchFamily="34" charset="0"/>
                <a:cs typeface="Calibri" panose="020F0502020204030204" pitchFamily="34" charset="0"/>
              </a:rPr>
              <a:t>… malheureusement il advient de notre salle de tri virtuelle ce qui est arrivé à notre salle de tri papier : les fichiers stagnent dans cet espace de traitement alors qu’ils devraient y transiter. Au fond on constate la même tension dans le secteur des archives contemporaines quel que soit le support : accaparé par le flux, on manque de temps pour traiter le stock.</a:t>
            </a:r>
          </a:p>
        </p:txBody>
      </p:sp>
      <p:sp>
        <p:nvSpPr>
          <p:cNvPr id="4" name="Titre 1"/>
          <p:cNvSpPr>
            <a:spLocks noGrp="1"/>
          </p:cNvSpPr>
          <p:nvPr>
            <p:ph type="title"/>
          </p:nvPr>
        </p:nvSpPr>
        <p:spPr>
          <a:xfrm>
            <a:off x="838200" y="745683"/>
            <a:ext cx="10515600" cy="392268"/>
          </a:xfrm>
        </p:spPr>
        <p:txBody>
          <a:bodyPr>
            <a:normAutofit fontScale="90000"/>
          </a:bodyPr>
          <a:lstStyle/>
          <a:p>
            <a:r>
              <a:rPr lang="fr-FR" sz="2400" dirty="0">
                <a:solidFill>
                  <a:srgbClr val="006699"/>
                </a:solidFill>
                <a:latin typeface="Calibri" panose="020F0502020204030204" pitchFamily="34" charset="0"/>
                <a:ea typeface="Calibri" panose="020F0502020204030204" pitchFamily="34" charset="0"/>
              </a:rPr>
              <a:t>a. Les fichiers collectés par les AD37</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301744"/>
            <a:ext cx="9718964" cy="4305953"/>
          </a:xfrm>
        </p:spPr>
        <p:txBody>
          <a:bodyPr>
            <a:normAutofit fontScale="92500" lnSpcReduction="10000"/>
          </a:bodyPr>
          <a:lstStyle/>
          <a:p>
            <a:pPr>
              <a:spcAft>
                <a:spcPts val="1000"/>
              </a:spcAft>
            </a:pPr>
            <a:r>
              <a:rPr lang="fr-FR" sz="2200" dirty="0">
                <a:latin typeface="Calibri" panose="020F0502020204030204" pitchFamily="34" charset="0"/>
              </a:rPr>
              <a:t>Au cours des </a:t>
            </a:r>
            <a:r>
              <a:rPr lang="fr-FR" sz="2200" dirty="0" err="1">
                <a:latin typeface="Calibri" panose="020F0502020204030204" pitchFamily="34" charset="0"/>
              </a:rPr>
              <a:t>cleaning</a:t>
            </a:r>
            <a:r>
              <a:rPr lang="fr-FR" sz="2200" dirty="0">
                <a:latin typeface="Calibri" panose="020F0502020204030204" pitchFamily="34" charset="0"/>
              </a:rPr>
              <a:t> </a:t>
            </a:r>
            <a:r>
              <a:rPr lang="fr-FR" sz="2200" dirty="0" err="1">
                <a:latin typeface="Calibri" panose="020F0502020204030204" pitchFamily="34" charset="0"/>
              </a:rPr>
              <a:t>days</a:t>
            </a:r>
            <a:r>
              <a:rPr lang="fr-FR" sz="2200" dirty="0">
                <a:latin typeface="Calibri" panose="020F0502020204030204" pitchFamily="34" charset="0"/>
              </a:rPr>
              <a:t> le service producteur apporte son éclairage l’analyse de son arborescence mais il n’est pas toujours facile de s’assurer du statut et de l’intérêt des fichiers : version de travail ou document final validé ? Le format pdf peut constituer un indice d’achèvement mais il peut aussi bien s’agir d’un scan. Une série de fichiers aux noms homogènes attire l’attention mais peut s’avérer anodine.</a:t>
            </a:r>
          </a:p>
          <a:p>
            <a:pPr>
              <a:spcAft>
                <a:spcPts val="1000"/>
              </a:spcAft>
            </a:pPr>
            <a:r>
              <a:rPr lang="fr-FR" sz="2200" dirty="0">
                <a:latin typeface="Calibri" panose="020F0502020204030204" pitchFamily="34" charset="0"/>
              </a:rPr>
              <a:t>Une attention particulière est donnée aux photos prises par le service, qu’il vaut mieux documenter pendant le </a:t>
            </a:r>
            <a:r>
              <a:rPr lang="fr-FR" sz="2200" dirty="0" err="1">
                <a:latin typeface="Calibri" panose="020F0502020204030204" pitchFamily="34" charset="0"/>
              </a:rPr>
              <a:t>cleaning</a:t>
            </a:r>
            <a:r>
              <a:rPr lang="fr-FR" sz="2200" dirty="0">
                <a:latin typeface="Calibri" panose="020F0502020204030204" pitchFamily="34" charset="0"/>
              </a:rPr>
              <a:t> </a:t>
            </a:r>
            <a:r>
              <a:rPr lang="fr-FR" sz="2200" dirty="0" err="1">
                <a:latin typeface="Calibri" panose="020F0502020204030204" pitchFamily="34" charset="0"/>
              </a:rPr>
              <a:t>day</a:t>
            </a:r>
            <a:r>
              <a:rPr lang="fr-FR" sz="2200" dirty="0">
                <a:latin typeface="Calibri" panose="020F0502020204030204" pitchFamily="34" charset="0"/>
              </a:rPr>
              <a:t> grâce au témoignage des agents.</a:t>
            </a:r>
          </a:p>
          <a:p>
            <a:pPr>
              <a:spcAft>
                <a:spcPts val="1000"/>
              </a:spcAft>
            </a:pPr>
            <a:r>
              <a:rPr lang="fr-FR" sz="2200" dirty="0">
                <a:latin typeface="Calibri" panose="020F0502020204030204" pitchFamily="34" charset="0"/>
              </a:rPr>
              <a:t>On n’a pas le temps de vérifier si on a déjà les mêmes documents sous forme papier. On pourrait se dire que les fichiers de saisie ou les scans ne sont pas à conserver mais les possibilités de recherche offertes par le numérique peuvent malgré tout en justifier la collecte en plus du papier.</a:t>
            </a:r>
          </a:p>
          <a:p>
            <a:pPr>
              <a:spcAft>
                <a:spcPts val="1000"/>
              </a:spcAft>
            </a:pPr>
            <a:r>
              <a:rPr lang="fr-FR" sz="2200" dirty="0">
                <a:latin typeface="Calibri" panose="020F0502020204030204" pitchFamily="34" charset="0"/>
              </a:rPr>
              <a:t>Compte tenu du volume on accepte une collecte rapide, donc grossière : dans les mailles du filet on prend des fichiers inutiles qu’on supprimera plus tard dans la salle de tri virtuelle et à l’inverse on en rate qui seraient intéressants.</a:t>
            </a:r>
          </a:p>
        </p:txBody>
      </p:sp>
      <p:sp>
        <p:nvSpPr>
          <p:cNvPr id="4" name="Titre 3"/>
          <p:cNvSpPr>
            <a:spLocks noGrp="1"/>
          </p:cNvSpPr>
          <p:nvPr>
            <p:ph type="title"/>
          </p:nvPr>
        </p:nvSpPr>
        <p:spPr>
          <a:xfrm>
            <a:off x="838200" y="617051"/>
            <a:ext cx="10515600" cy="483961"/>
          </a:xfrm>
        </p:spPr>
        <p:txBody>
          <a:bodyPr>
            <a:normAutofit/>
          </a:bodyPr>
          <a:lstStyle/>
          <a:p>
            <a:r>
              <a:rPr lang="fr-FR" sz="2200" dirty="0">
                <a:solidFill>
                  <a:schemeClr val="accent5">
                    <a:lumMod val="75000"/>
                  </a:schemeClr>
                </a:solidFill>
                <a:latin typeface="Calibri" panose="020F0502020204030204" pitchFamily="34" charset="0"/>
              </a:rPr>
              <a:t>Une collecte empirique et imparfaite</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08130433"/>
              </p:ext>
            </p:extLst>
          </p:nvPr>
        </p:nvGraphicFramePr>
        <p:xfrm>
          <a:off x="922583" y="1164185"/>
          <a:ext cx="9975571" cy="4502747"/>
        </p:xfrm>
        <a:graphic>
          <a:graphicData uri="http://schemas.openxmlformats.org/drawingml/2006/table">
            <a:tbl>
              <a:tblPr/>
              <a:tblGrid>
                <a:gridCol w="2010767">
                  <a:extLst>
                    <a:ext uri="{9D8B030D-6E8A-4147-A177-3AD203B41FA5}">
                      <a16:colId xmlns:a16="http://schemas.microsoft.com/office/drawing/2014/main" val="188508492"/>
                    </a:ext>
                  </a:extLst>
                </a:gridCol>
                <a:gridCol w="1612092">
                  <a:extLst>
                    <a:ext uri="{9D8B030D-6E8A-4147-A177-3AD203B41FA5}">
                      <a16:colId xmlns:a16="http://schemas.microsoft.com/office/drawing/2014/main" val="214577089"/>
                    </a:ext>
                  </a:extLst>
                </a:gridCol>
                <a:gridCol w="1991368">
                  <a:extLst>
                    <a:ext uri="{9D8B030D-6E8A-4147-A177-3AD203B41FA5}">
                      <a16:colId xmlns:a16="http://schemas.microsoft.com/office/drawing/2014/main" val="2093853030"/>
                    </a:ext>
                  </a:extLst>
                </a:gridCol>
                <a:gridCol w="2180672">
                  <a:extLst>
                    <a:ext uri="{9D8B030D-6E8A-4147-A177-3AD203B41FA5}">
                      <a16:colId xmlns:a16="http://schemas.microsoft.com/office/drawing/2014/main" val="2525082059"/>
                    </a:ext>
                  </a:extLst>
                </a:gridCol>
                <a:gridCol w="2180672">
                  <a:extLst>
                    <a:ext uri="{9D8B030D-6E8A-4147-A177-3AD203B41FA5}">
                      <a16:colId xmlns:a16="http://schemas.microsoft.com/office/drawing/2014/main" val="3288184405"/>
                    </a:ext>
                  </a:extLst>
                </a:gridCol>
              </a:tblGrid>
              <a:tr h="516836">
                <a:tc>
                  <a:txBody>
                    <a:bodyPr/>
                    <a:lstStyle/>
                    <a:p>
                      <a:pPr algn="ctr">
                        <a:spcAft>
                          <a:spcPts val="0"/>
                        </a:spcAft>
                      </a:pPr>
                      <a:r>
                        <a:rPr lang="fr-FR" sz="1200">
                          <a:effectLst/>
                          <a:latin typeface="Calibri" panose="020F0502020204030204" pitchFamily="34" charset="0"/>
                          <a:ea typeface="Calibri" panose="020F0502020204030204" pitchFamily="34" charset="0"/>
                        </a:rPr>
                        <a:t>Statut du fichier numérique</a:t>
                      </a:r>
                      <a:endParaRPr lang="fr-FR" sz="1200">
                        <a:effectLst/>
                        <a:latin typeface="Arial" panose="020B0604020202020204" pitchFamily="34" charset="0"/>
                        <a:ea typeface="Calibri" panose="020F0502020204030204" pitchFamily="34" charset="0"/>
                      </a:endParaRPr>
                    </a:p>
                  </a:txBody>
                  <a:tcPr marL="68580" marR="68580" marT="71755" marB="71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fr-FR" sz="1200" dirty="0">
                          <a:effectLst/>
                          <a:latin typeface="Calibri" panose="020F0502020204030204" pitchFamily="34" charset="0"/>
                          <a:ea typeface="Calibri" panose="020F0502020204030204" pitchFamily="34" charset="0"/>
                        </a:rPr>
                        <a:t>Caractéristiques </a:t>
                      </a:r>
                    </a:p>
                    <a:p>
                      <a:pPr algn="ctr">
                        <a:spcAft>
                          <a:spcPts val="0"/>
                        </a:spcAft>
                      </a:pPr>
                      <a:r>
                        <a:rPr lang="fr-FR" sz="1200" dirty="0">
                          <a:effectLst/>
                          <a:latin typeface="Calibri" panose="020F0502020204030204" pitchFamily="34" charset="0"/>
                          <a:ea typeface="Calibri" panose="020F0502020204030204" pitchFamily="34" charset="0"/>
                        </a:rPr>
                        <a:t>du fichier numérique</a:t>
                      </a:r>
                      <a:endParaRPr lang="fr-FR" sz="1200" dirty="0">
                        <a:effectLst/>
                        <a:latin typeface="Arial" panose="020B0604020202020204" pitchFamily="34" charset="0"/>
                        <a:ea typeface="Calibri" panose="020F0502020204030204" pitchFamily="34" charset="0"/>
                      </a:endParaRPr>
                    </a:p>
                  </a:txBody>
                  <a:tcPr marL="68580" marR="68580" marT="71755" marB="71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fr-FR" sz="1200" dirty="0">
                          <a:effectLst/>
                          <a:latin typeface="Calibri" panose="020F0502020204030204" pitchFamily="34" charset="0"/>
                          <a:ea typeface="Calibri" panose="020F0502020204030204" pitchFamily="34" charset="0"/>
                        </a:rPr>
                        <a:t>Exemplaire papier</a:t>
                      </a:r>
                      <a:endParaRPr lang="fr-FR" sz="1200" dirty="0">
                        <a:effectLst/>
                        <a:latin typeface="Arial" panose="020B0604020202020204" pitchFamily="34" charset="0"/>
                        <a:ea typeface="Calibri" panose="020F0502020204030204" pitchFamily="34" charset="0"/>
                      </a:endParaRPr>
                    </a:p>
                  </a:txBody>
                  <a:tcPr marL="68580" marR="68580" marT="71755" marB="71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fr-FR" sz="1200" dirty="0">
                          <a:effectLst/>
                          <a:latin typeface="Calibri" panose="020F0502020204030204" pitchFamily="34" charset="0"/>
                          <a:ea typeface="Calibri" panose="020F0502020204030204" pitchFamily="34" charset="0"/>
                        </a:rPr>
                        <a:t>Durée de conservation </a:t>
                      </a:r>
                    </a:p>
                    <a:p>
                      <a:pPr algn="ctr">
                        <a:spcAft>
                          <a:spcPts val="0"/>
                        </a:spcAft>
                      </a:pPr>
                      <a:r>
                        <a:rPr lang="fr-FR" sz="1200" dirty="0">
                          <a:effectLst/>
                          <a:latin typeface="Calibri" panose="020F0502020204030204" pitchFamily="34" charset="0"/>
                          <a:ea typeface="Calibri" panose="020F0502020204030204" pitchFamily="34" charset="0"/>
                        </a:rPr>
                        <a:t>du fichier numérique</a:t>
                      </a:r>
                      <a:endParaRPr lang="fr-FR" sz="1200" dirty="0">
                        <a:effectLst/>
                        <a:latin typeface="Arial" panose="020B0604020202020204" pitchFamily="34" charset="0"/>
                        <a:ea typeface="Calibri" panose="020F0502020204030204" pitchFamily="34" charset="0"/>
                      </a:endParaRPr>
                    </a:p>
                  </a:txBody>
                  <a:tcPr marL="68580" marR="68580" marT="71755" marB="71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fr-FR" sz="1200" dirty="0">
                          <a:effectLst/>
                          <a:latin typeface="Calibri" panose="020F0502020204030204" pitchFamily="34" charset="0"/>
                          <a:ea typeface="Calibri" panose="020F0502020204030204" pitchFamily="34" charset="0"/>
                        </a:rPr>
                        <a:t>Sort final du fichier numérique</a:t>
                      </a:r>
                      <a:endParaRPr lang="fr-FR" sz="1200" dirty="0">
                        <a:effectLst/>
                        <a:latin typeface="Arial" panose="020B0604020202020204" pitchFamily="34" charset="0"/>
                        <a:ea typeface="Calibri" panose="020F0502020204030204" pitchFamily="34" charset="0"/>
                      </a:endParaRPr>
                    </a:p>
                  </a:txBody>
                  <a:tcPr marL="68580" marR="68580" marT="71755" marB="71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247819995"/>
                  </a:ext>
                </a:extLst>
              </a:tr>
              <a:tr h="692530">
                <a:tc>
                  <a:txBody>
                    <a:bodyPr/>
                    <a:lstStyle/>
                    <a:p>
                      <a:pPr>
                        <a:spcAft>
                          <a:spcPts val="0"/>
                        </a:spcAft>
                      </a:pPr>
                      <a:r>
                        <a:rPr lang="fr-FR" sz="1200" b="1" dirty="0">
                          <a:effectLst/>
                          <a:latin typeface="Calibri" panose="020F0502020204030204" pitchFamily="34" charset="0"/>
                          <a:ea typeface="Calibri" panose="020F0502020204030204" pitchFamily="34" charset="0"/>
                        </a:rPr>
                        <a:t>Fichier de saisie ayant fait l’objet d’une impression</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Calibri" panose="020F0502020204030204" pitchFamily="34" charset="0"/>
                        </a:rPr>
                        <a:t> </a:t>
                      </a:r>
                      <a:r>
                        <a:rPr lang="fr-FR" sz="1200" b="0" dirty="0">
                          <a:effectLst/>
                          <a:latin typeface="Calibri" panose="020F0502020204030204" pitchFamily="34" charset="0"/>
                          <a:ea typeface="Calibri" panose="020F0502020204030204" pitchFamily="34" charset="0"/>
                        </a:rPr>
                        <a:t>Fichier modifiable</a:t>
                      </a:r>
                      <a:endParaRPr lang="fr-FR" sz="1200" b="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Calibri" panose="020F0502020204030204" pitchFamily="34" charset="0"/>
                        </a:rPr>
                        <a:t>oui</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Calibri" panose="020F0502020204030204" pitchFamily="34" charset="0"/>
                        </a:rPr>
                        <a:t>Selon intérêt pratique (consultation et diffusion aisées, réutilisation comme modèle)</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Calibri" panose="020F0502020204030204" pitchFamily="34" charset="0"/>
                        </a:rPr>
                        <a:t>Suppression sans formalité</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625156"/>
                  </a:ext>
                </a:extLst>
              </a:tr>
              <a:tr h="516836">
                <a:tc rowSpan="2">
                  <a:txBody>
                    <a:bodyPr/>
                    <a:lstStyle/>
                    <a:p>
                      <a:pPr>
                        <a:spcAft>
                          <a:spcPts val="0"/>
                        </a:spcAft>
                      </a:pPr>
                      <a:r>
                        <a:rPr lang="fr-FR" sz="1200" b="1" dirty="0">
                          <a:effectLst/>
                          <a:latin typeface="Calibri" panose="020F0502020204030204" pitchFamily="34" charset="0"/>
                          <a:ea typeface="Calibri" panose="020F0502020204030204" pitchFamily="34" charset="0"/>
                        </a:rPr>
                        <a:t>Fichier n’ayant fait l’objet d’aucune impression</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panose="020F0502020204030204" pitchFamily="34" charset="0"/>
                          <a:ea typeface="Calibri" panose="020F0502020204030204" pitchFamily="34" charset="0"/>
                        </a:rPr>
                        <a:t>Fichier non modifiable, à valeur probante</a:t>
                      </a:r>
                      <a:endParaRPr lang="fr-FR" sz="120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fr-FR" sz="1200" dirty="0">
                          <a:effectLst/>
                          <a:latin typeface="Calibri" panose="020F0502020204030204" pitchFamily="34" charset="0"/>
                          <a:ea typeface="Calibri" panose="020F0502020204030204" pitchFamily="34" charset="0"/>
                        </a:rPr>
                        <a:t>non</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panose="020F0502020204030204" pitchFamily="34" charset="0"/>
                          <a:ea typeface="Calibri" panose="020F0502020204030204" pitchFamily="34" charset="0"/>
                        </a:rPr>
                        <a:t>Durée indiquée dans un référentiel d’archivage</a:t>
                      </a:r>
                      <a:endParaRPr lang="fr-FR" sz="120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Calibri" panose="020F0502020204030204" pitchFamily="34" charset="0"/>
                        </a:rPr>
                        <a:t>Suppression après visa des AD </a:t>
                      </a:r>
                    </a:p>
                    <a:p>
                      <a:pPr>
                        <a:spcAft>
                          <a:spcPts val="0"/>
                        </a:spcAft>
                      </a:pPr>
                      <a:r>
                        <a:rPr lang="fr-FR" sz="1200" dirty="0">
                          <a:effectLst/>
                          <a:latin typeface="Calibri" panose="020F0502020204030204" pitchFamily="34" charset="0"/>
                          <a:ea typeface="Calibri" panose="020F0502020204030204" pitchFamily="34" charset="0"/>
                        </a:rPr>
                        <a:t>ou transfert aux AD</a:t>
                      </a:r>
                      <a:r>
                        <a:rPr lang="fr-FR" sz="1200" dirty="0">
                          <a:solidFill>
                            <a:srgbClr val="FF0000"/>
                          </a:solidFill>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si intérêt historique</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913758"/>
                  </a:ext>
                </a:extLst>
              </a:tr>
              <a:tr h="692530">
                <a:tc vMerge="1">
                  <a:txBody>
                    <a:bodyPr/>
                    <a:lstStyle/>
                    <a:p>
                      <a:endParaRPr lang="fr-FR"/>
                    </a:p>
                  </a:txBody>
                  <a:tcPr/>
                </a:tc>
                <a:tc>
                  <a:txBody>
                    <a:bodyPr/>
                    <a:lstStyle/>
                    <a:p>
                      <a:pPr>
                        <a:spcAft>
                          <a:spcPts val="0"/>
                        </a:spcAft>
                      </a:pPr>
                      <a:r>
                        <a:rPr lang="fr-FR" sz="1200" dirty="0">
                          <a:effectLst/>
                          <a:latin typeface="Calibri" panose="020F0502020204030204" pitchFamily="34" charset="0"/>
                          <a:ea typeface="Calibri" panose="020F0502020204030204" pitchFamily="34" charset="0"/>
                        </a:rPr>
                        <a:t>Fichier modifiable, sans valeur probante</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panose="020F0502020204030204" pitchFamily="34" charset="0"/>
                          <a:ea typeface="Calibri" panose="020F0502020204030204" pitchFamily="34" charset="0"/>
                        </a:rPr>
                        <a:t>Selon intérêt pratique (consultation et diffusion aisées, réutilisation comme modèle)</a:t>
                      </a:r>
                      <a:endParaRPr lang="fr-FR" sz="120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Calibri" panose="020F0502020204030204" pitchFamily="34" charset="0"/>
                        </a:rPr>
                        <a:t>Suppression sans formalité</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690691"/>
                  </a:ext>
                </a:extLst>
              </a:tr>
              <a:tr h="341141">
                <a:tc rowSpan="2">
                  <a:txBody>
                    <a:bodyPr/>
                    <a:lstStyle/>
                    <a:p>
                      <a:pPr>
                        <a:spcAft>
                          <a:spcPts val="0"/>
                        </a:spcAft>
                      </a:pPr>
                      <a:r>
                        <a:rPr lang="fr-FR" sz="1200" b="1" dirty="0">
                          <a:effectLst/>
                          <a:latin typeface="Calibri" panose="020F0502020204030204" pitchFamily="34" charset="0"/>
                          <a:ea typeface="Calibri" panose="020F0502020204030204" pitchFamily="34" charset="0"/>
                        </a:rPr>
                        <a:t>Scan d’un original papier à valeur probante</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fr-FR" sz="1200" dirty="0">
                          <a:effectLst/>
                          <a:latin typeface="Calibri" panose="020F0502020204030204" pitchFamily="34" charset="0"/>
                          <a:ea typeface="Calibri" panose="020F0502020204030204" pitchFamily="34" charset="0"/>
                        </a:rPr>
                        <a:t>Fichier non modifiable</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Calibri" panose="020F0502020204030204" pitchFamily="34" charset="0"/>
                        </a:rPr>
                        <a:t>L’original papier est conservé</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panose="020F0502020204030204" pitchFamily="34" charset="0"/>
                          <a:ea typeface="Calibri" panose="020F0502020204030204" pitchFamily="34" charset="0"/>
                        </a:rPr>
                        <a:t>Selon intérêt pratique</a:t>
                      </a:r>
                      <a:endParaRPr lang="fr-FR" sz="120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Calibri" panose="020F0502020204030204" pitchFamily="34" charset="0"/>
                        </a:rPr>
                        <a:t>Suppression sans formalité</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321314"/>
                  </a:ext>
                </a:extLst>
              </a:tr>
              <a:tr h="692530">
                <a:tc vMerge="1">
                  <a:txBody>
                    <a:bodyPr/>
                    <a:lstStyle/>
                    <a:p>
                      <a:endParaRPr lang="fr-FR"/>
                    </a:p>
                  </a:txBody>
                  <a:tcPr/>
                </a:tc>
                <a:tc vMerge="1">
                  <a:txBody>
                    <a:bodyPr/>
                    <a:lstStyle/>
                    <a:p>
                      <a:pPr>
                        <a:spcAft>
                          <a:spcPts val="0"/>
                        </a:spcAft>
                      </a:pP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panose="020F0502020204030204" pitchFamily="34" charset="0"/>
                          <a:ea typeface="Calibri" panose="020F0502020204030204" pitchFamily="34" charset="0"/>
                        </a:rPr>
                        <a:t>L’original papier est détruit après visa des AD, si la numérisation respecte certaines conditions</a:t>
                      </a:r>
                      <a:endParaRPr lang="fr-FR" sz="120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panose="020F0502020204030204" pitchFamily="34" charset="0"/>
                          <a:ea typeface="Calibri" panose="020F0502020204030204" pitchFamily="34" charset="0"/>
                        </a:rPr>
                        <a:t>Durée indiquée dans un référentiel d’archivage</a:t>
                      </a:r>
                      <a:endParaRPr lang="fr-FR" sz="120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Calibri" panose="020F0502020204030204" pitchFamily="34" charset="0"/>
                        </a:rPr>
                        <a:t>Suppression après visa des AD </a:t>
                      </a:r>
                    </a:p>
                    <a:p>
                      <a:pPr>
                        <a:spcAft>
                          <a:spcPts val="0"/>
                        </a:spcAft>
                      </a:pPr>
                      <a:r>
                        <a:rPr lang="fr-FR" sz="1200" dirty="0">
                          <a:effectLst/>
                          <a:latin typeface="Calibri" panose="020F0502020204030204" pitchFamily="34" charset="0"/>
                          <a:ea typeface="Calibri" panose="020F0502020204030204" pitchFamily="34" charset="0"/>
                        </a:rPr>
                        <a:t>ou transfert aux AD</a:t>
                      </a:r>
                      <a:r>
                        <a:rPr lang="fr-FR" sz="1200" dirty="0">
                          <a:solidFill>
                            <a:srgbClr val="FF0000"/>
                          </a:solidFill>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si intérêt historique</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488867"/>
                  </a:ext>
                </a:extLst>
              </a:tr>
              <a:tr h="692530">
                <a:tc>
                  <a:txBody>
                    <a:bodyPr/>
                    <a:lstStyle/>
                    <a:p>
                      <a:pPr>
                        <a:spcAft>
                          <a:spcPts val="0"/>
                        </a:spcAft>
                      </a:pPr>
                      <a:r>
                        <a:rPr lang="fr-FR" sz="1200" b="1" dirty="0">
                          <a:effectLst/>
                          <a:latin typeface="Calibri" panose="020F0502020204030204" pitchFamily="34" charset="0"/>
                          <a:ea typeface="Calibri" panose="020F0502020204030204" pitchFamily="34" charset="0"/>
                        </a:rPr>
                        <a:t>Documentation provenant d’un tiers</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Calibri" panose="020F0502020204030204" pitchFamily="34" charset="0"/>
                        </a:rPr>
                        <a:t>Exemple : fichier téléchargé sur un site internet</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panose="020F0502020204030204" pitchFamily="34" charset="0"/>
                          <a:ea typeface="Calibri" panose="020F0502020204030204" pitchFamily="34" charset="0"/>
                        </a:rPr>
                        <a:t>non</a:t>
                      </a:r>
                      <a:endParaRPr lang="fr-FR" sz="120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panose="020F0502020204030204" pitchFamily="34" charset="0"/>
                          <a:ea typeface="Calibri" panose="020F0502020204030204" pitchFamily="34" charset="0"/>
                        </a:rPr>
                        <a:t>Selon intérêt pratique</a:t>
                      </a:r>
                      <a:endParaRPr lang="fr-FR" sz="120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Calibri" panose="020F0502020204030204" pitchFamily="34" charset="0"/>
                        </a:rPr>
                        <a:t>Suppression sans formalité</a:t>
                      </a:r>
                      <a:endParaRPr lang="fr-FR" sz="1200" dirty="0">
                        <a:effectLst/>
                        <a:latin typeface="Arial" panose="020B0604020202020204" pitchFamily="34" charset="0"/>
                        <a:ea typeface="Calibri" panose="020F0502020204030204" pitchFamily="34" charset="0"/>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656461"/>
                  </a:ext>
                </a:extLst>
              </a:tr>
            </a:tbl>
          </a:graphicData>
        </a:graphic>
      </p:graphicFrame>
      <p:sp>
        <p:nvSpPr>
          <p:cNvPr id="5" name="Titre 1"/>
          <p:cNvSpPr txBox="1">
            <a:spLocks/>
          </p:cNvSpPr>
          <p:nvPr/>
        </p:nvSpPr>
        <p:spPr>
          <a:xfrm>
            <a:off x="838200" y="587063"/>
            <a:ext cx="10515600" cy="4113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dirty="0">
                <a:solidFill>
                  <a:srgbClr val="006699"/>
                </a:solidFill>
                <a:latin typeface="Calibri" panose="020F0502020204030204" pitchFamily="34" charset="0"/>
                <a:ea typeface="Calibri" panose="020F0502020204030204" pitchFamily="34" charset="0"/>
              </a:rPr>
              <a:t>Dans le vrac bureautique généralisé, on peut faire la distinction suivante, un peu théorique :</a:t>
            </a:r>
          </a:p>
        </p:txBody>
      </p:sp>
    </p:spTree>
    <p:extLst>
      <p:ext uri="{BB962C8B-B14F-4D97-AF65-F5344CB8AC3E}">
        <p14:creationId xmlns:p14="http://schemas.microsoft.com/office/powerpoint/2010/main" val="210084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02336" y="488901"/>
            <a:ext cx="6519672" cy="5482408"/>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200" dirty="0">
                <a:solidFill>
                  <a:schemeClr val="accent1">
                    <a:lumMod val="75000"/>
                  </a:schemeClr>
                </a:solidFill>
                <a:latin typeface="Calibri" panose="020F0502020204030204" pitchFamily="34" charset="0"/>
                <a:cs typeface="Calibri" panose="020F0502020204030204" pitchFamily="34" charset="0"/>
              </a:rPr>
              <a:t>Dans la </a:t>
            </a:r>
            <a:r>
              <a:rPr lang="fr-FR" sz="2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salle de tri virtuelle </a:t>
            </a:r>
            <a:r>
              <a:rPr lang="fr-FR" sz="2200" dirty="0">
                <a:solidFill>
                  <a:schemeClr val="accent1">
                    <a:lumMod val="75000"/>
                  </a:schemeClr>
                </a:solidFill>
                <a:latin typeface="Calibri" panose="020F0502020204030204" pitchFamily="34" charset="0"/>
                <a:cs typeface="Calibri" panose="020F0502020204030204" pitchFamily="34" charset="0"/>
              </a:rPr>
              <a:t>des AD37 on trouve aujourd’hui :</a:t>
            </a:r>
          </a:p>
          <a:p>
            <a:endParaRPr lang="fr-FR" sz="2200" dirty="0">
              <a:solidFill>
                <a:schemeClr val="tx2"/>
              </a:solidFill>
              <a:latin typeface="Calibri" panose="020F0502020204030204" pitchFamily="34" charset="0"/>
              <a:cs typeface="Calibri" panose="020F0502020204030204" pitchFamily="34" charset="0"/>
            </a:endParaRPr>
          </a:p>
          <a:p>
            <a:pPr marL="342900" indent="-342900">
              <a:spcAft>
                <a:spcPts val="600"/>
              </a:spcAft>
              <a:buFontTx/>
              <a:buChar char="-"/>
            </a:pPr>
            <a:r>
              <a:rPr lang="fr-FR" sz="2200" dirty="0">
                <a:solidFill>
                  <a:schemeClr val="tx2"/>
                </a:solidFill>
                <a:latin typeface="Calibri" panose="020F0502020204030204" pitchFamily="34" charset="0"/>
                <a:cs typeface="Calibri" panose="020F0502020204030204" pitchFamily="34" charset="0"/>
              </a:rPr>
              <a:t>les fichiers collectés lors des </a:t>
            </a:r>
            <a:r>
              <a:rPr lang="fr-FR" sz="2200" dirty="0" err="1">
                <a:solidFill>
                  <a:schemeClr val="tx2"/>
                </a:solidFill>
                <a:latin typeface="Calibri" panose="020F0502020204030204" pitchFamily="34" charset="0"/>
                <a:cs typeface="Calibri" panose="020F0502020204030204" pitchFamily="34" charset="0"/>
              </a:rPr>
              <a:t>cleaning</a:t>
            </a:r>
            <a:r>
              <a:rPr lang="fr-FR" sz="2200" dirty="0">
                <a:solidFill>
                  <a:schemeClr val="tx2"/>
                </a:solidFill>
                <a:latin typeface="Calibri" panose="020F0502020204030204" pitchFamily="34" charset="0"/>
                <a:cs typeface="Calibri" panose="020F0502020204030204" pitchFamily="34" charset="0"/>
              </a:rPr>
              <a:t> </a:t>
            </a:r>
            <a:r>
              <a:rPr lang="fr-FR" sz="2200" dirty="0" err="1">
                <a:solidFill>
                  <a:schemeClr val="tx2"/>
                </a:solidFill>
                <a:latin typeface="Calibri" panose="020F0502020204030204" pitchFamily="34" charset="0"/>
                <a:cs typeface="Calibri" panose="020F0502020204030204" pitchFamily="34" charset="0"/>
              </a:rPr>
              <a:t>days</a:t>
            </a:r>
            <a:endParaRPr lang="fr-FR" sz="2200" dirty="0">
              <a:solidFill>
                <a:schemeClr val="tx2"/>
              </a:solidFill>
              <a:latin typeface="Calibri" panose="020F0502020204030204" pitchFamily="34" charset="0"/>
              <a:cs typeface="Calibri" panose="020F0502020204030204" pitchFamily="34" charset="0"/>
            </a:endParaRPr>
          </a:p>
          <a:p>
            <a:pPr marL="342900" indent="-342900">
              <a:spcAft>
                <a:spcPts val="600"/>
              </a:spcAft>
              <a:buFontTx/>
              <a:buChar char="-"/>
            </a:pPr>
            <a:r>
              <a:rPr lang="fr-FR" sz="2200" dirty="0">
                <a:solidFill>
                  <a:schemeClr val="tx2"/>
                </a:solidFill>
                <a:latin typeface="Calibri" panose="020F0502020204030204" pitchFamily="34" charset="0"/>
                <a:cs typeface="Calibri" panose="020F0502020204030204" pitchFamily="34" charset="0"/>
              </a:rPr>
              <a:t>des fichiers collectés sur les sites </a:t>
            </a:r>
            <a:r>
              <a:rPr lang="fr-FR" sz="2200" dirty="0" err="1">
                <a:solidFill>
                  <a:schemeClr val="tx2"/>
                </a:solidFill>
                <a:latin typeface="Calibri" panose="020F0502020204030204" pitchFamily="34" charset="0"/>
                <a:cs typeface="Calibri" panose="020F0502020204030204" pitchFamily="34" charset="0"/>
              </a:rPr>
              <a:t>Sharepoint</a:t>
            </a:r>
            <a:r>
              <a:rPr lang="fr-FR" sz="2200" dirty="0">
                <a:solidFill>
                  <a:schemeClr val="tx2"/>
                </a:solidFill>
                <a:latin typeface="Calibri" panose="020F0502020204030204" pitchFamily="34" charset="0"/>
                <a:cs typeface="Calibri" panose="020F0502020204030204" pitchFamily="34" charset="0"/>
              </a:rPr>
              <a:t> créés pour gérer les projets au CD37 (cf. fiche de métadonnées ci-jointe)</a:t>
            </a:r>
          </a:p>
          <a:p>
            <a:pPr marL="342900" indent="-342900">
              <a:spcAft>
                <a:spcPts val="600"/>
              </a:spcAft>
              <a:buFontTx/>
              <a:buChar char="-"/>
            </a:pPr>
            <a:r>
              <a:rPr lang="fr-FR" sz="2200" dirty="0">
                <a:solidFill>
                  <a:schemeClr val="tx2"/>
                </a:solidFill>
                <a:latin typeface="Calibri" panose="020F0502020204030204" pitchFamily="34" charset="0"/>
                <a:cs typeface="Calibri" panose="020F0502020204030204" pitchFamily="34" charset="0"/>
              </a:rPr>
              <a:t>des fichiers collectés sur un disque dur externe à la dissolution d’organismes satellites du CD37 (années 2010)</a:t>
            </a:r>
          </a:p>
          <a:p>
            <a:pPr marL="342900" indent="-342900">
              <a:spcAft>
                <a:spcPts val="600"/>
              </a:spcAft>
              <a:buFontTx/>
              <a:buChar char="-"/>
            </a:pPr>
            <a:r>
              <a:rPr lang="fr-FR" sz="2200" dirty="0">
                <a:solidFill>
                  <a:schemeClr val="tx2"/>
                </a:solidFill>
                <a:latin typeface="Calibri" panose="020F0502020204030204" pitchFamily="34" charset="0"/>
                <a:cs typeface="Calibri" panose="020F0502020204030204" pitchFamily="34" charset="0"/>
              </a:rPr>
              <a:t>des PV de conseil d’école collectés dans une petite école de campagne sur une clé </a:t>
            </a:r>
            <a:r>
              <a:rPr lang="fr-FR" sz="2200" dirty="0" err="1">
                <a:solidFill>
                  <a:schemeClr val="tx2"/>
                </a:solidFill>
                <a:latin typeface="Calibri" panose="020F0502020204030204" pitchFamily="34" charset="0"/>
                <a:cs typeface="Calibri" panose="020F0502020204030204" pitchFamily="34" charset="0"/>
              </a:rPr>
              <a:t>usb</a:t>
            </a:r>
            <a:endParaRPr lang="fr-FR" sz="2200" dirty="0">
              <a:solidFill>
                <a:schemeClr val="tx2"/>
              </a:solidFill>
              <a:latin typeface="Calibri" panose="020F0502020204030204" pitchFamily="34" charset="0"/>
              <a:cs typeface="Calibri" panose="020F0502020204030204" pitchFamily="34" charset="0"/>
            </a:endParaRPr>
          </a:p>
          <a:p>
            <a:pPr marL="342900" indent="-342900">
              <a:spcAft>
                <a:spcPts val="600"/>
              </a:spcAft>
              <a:buFontTx/>
              <a:buChar char="-"/>
            </a:pPr>
            <a:r>
              <a:rPr lang="fr-FR" sz="2200" dirty="0">
                <a:solidFill>
                  <a:schemeClr val="tx2"/>
                </a:solidFill>
                <a:latin typeface="Calibri" panose="020F0502020204030204" pitchFamily="34" charset="0"/>
                <a:cs typeface="Calibri" panose="020F0502020204030204" pitchFamily="34" charset="0"/>
              </a:rPr>
              <a:t>les cahiers citoyens de 2019 numérisés par les communes remis par la préfecture sur une clé </a:t>
            </a:r>
            <a:r>
              <a:rPr lang="fr-FR" sz="2200" dirty="0" err="1">
                <a:solidFill>
                  <a:schemeClr val="tx2"/>
                </a:solidFill>
                <a:latin typeface="Calibri" panose="020F0502020204030204" pitchFamily="34" charset="0"/>
                <a:cs typeface="Calibri" panose="020F0502020204030204" pitchFamily="34" charset="0"/>
              </a:rPr>
              <a:t>usb</a:t>
            </a:r>
            <a:endParaRPr lang="fr-FR" sz="2200" dirty="0">
              <a:solidFill>
                <a:schemeClr val="tx2"/>
              </a:solidFill>
              <a:latin typeface="Calibri" panose="020F0502020204030204" pitchFamily="34" charset="0"/>
              <a:cs typeface="Calibri" panose="020F0502020204030204" pitchFamily="34" charset="0"/>
            </a:endParaRPr>
          </a:p>
          <a:p>
            <a:pPr marL="342900" indent="-342900">
              <a:spcAft>
                <a:spcPts val="600"/>
              </a:spcAft>
              <a:buFontTx/>
              <a:buChar char="-"/>
            </a:pPr>
            <a:r>
              <a:rPr lang="fr-FR" sz="2200" dirty="0">
                <a:solidFill>
                  <a:schemeClr val="tx2"/>
                </a:solidFill>
                <a:latin typeface="Calibri" panose="020F0502020204030204" pitchFamily="34" charset="0"/>
                <a:cs typeface="Calibri" panose="020F0502020204030204" pitchFamily="34" charset="0"/>
              </a:rPr>
              <a:t>le RAA de la préfecture d’Indre-et-Loire collecté sur une clé </a:t>
            </a:r>
            <a:r>
              <a:rPr lang="fr-FR" sz="2200" dirty="0" err="1">
                <a:solidFill>
                  <a:schemeClr val="tx2"/>
                </a:solidFill>
                <a:latin typeface="Calibri" panose="020F0502020204030204" pitchFamily="34" charset="0"/>
                <a:cs typeface="Calibri" panose="020F0502020204030204" pitchFamily="34" charset="0"/>
              </a:rPr>
              <a:t>usb</a:t>
            </a:r>
            <a:endParaRPr lang="fr-FR" sz="2200" dirty="0">
              <a:solidFill>
                <a:schemeClr val="tx2"/>
              </a:solidFill>
              <a:latin typeface="Calibri" panose="020F0502020204030204" pitchFamily="34" charset="0"/>
              <a:cs typeface="Calibri" panose="020F0502020204030204" pitchFamily="34" charset="0"/>
            </a:endParaRPr>
          </a:p>
          <a:p>
            <a:pPr marL="342900" indent="-342900">
              <a:spcAft>
                <a:spcPts val="600"/>
              </a:spcAft>
              <a:buFontTx/>
              <a:buChar char="-"/>
            </a:pPr>
            <a:r>
              <a:rPr lang="fr-FR" sz="2200" dirty="0">
                <a:solidFill>
                  <a:schemeClr val="tx2"/>
                </a:solidFill>
                <a:latin typeface="Calibri" panose="020F0502020204030204" pitchFamily="34" charset="0"/>
                <a:cs typeface="Calibri" panose="020F0502020204030204" pitchFamily="34" charset="0"/>
              </a:rPr>
              <a:t>les archives d’un syndicat intercommunal dissous en 2018</a:t>
            </a:r>
          </a:p>
          <a:p>
            <a:pPr marL="342900" indent="-342900">
              <a:spcAft>
                <a:spcPts val="600"/>
              </a:spcAft>
              <a:buFontTx/>
              <a:buChar char="-"/>
            </a:pPr>
            <a:r>
              <a:rPr lang="fr-FR" sz="2200" dirty="0">
                <a:solidFill>
                  <a:schemeClr val="tx2"/>
                </a:solidFill>
                <a:latin typeface="Calibri" panose="020F0502020204030204" pitchFamily="34" charset="0"/>
                <a:cs typeface="Calibri" panose="020F0502020204030204" pitchFamily="34" charset="0"/>
              </a:rPr>
              <a:t>le fichier des communications de la salle de lecture des AD37 2001-2016</a:t>
            </a:r>
          </a:p>
          <a:p>
            <a:endParaRPr lang="fr-FR" sz="2400" dirty="0">
              <a:solidFill>
                <a:schemeClr val="tx2"/>
              </a:solidFill>
              <a:latin typeface="Calibri" panose="020F0502020204030204" pitchFamily="34" charset="0"/>
              <a:cs typeface="Calibri" panose="020F0502020204030204" pitchFamily="34" charset="0"/>
            </a:endParaRPr>
          </a:p>
          <a:p>
            <a:endParaRPr lang="fr-FR" sz="2400" dirty="0">
              <a:solidFill>
                <a:schemeClr val="tx2"/>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2"/>
          <a:stretch>
            <a:fillRect/>
          </a:stretch>
        </p:blipFill>
        <p:spPr>
          <a:xfrm>
            <a:off x="7652249" y="488901"/>
            <a:ext cx="2882012" cy="5317998"/>
          </a:xfrm>
          <a:prstGeom prst="rect">
            <a:avLst/>
          </a:prstGeom>
        </p:spPr>
      </p:pic>
    </p:spTree>
    <p:extLst>
      <p:ext uri="{BB962C8B-B14F-4D97-AF65-F5344CB8AC3E}">
        <p14:creationId xmlns:p14="http://schemas.microsoft.com/office/powerpoint/2010/main" val="3382004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737734" y="1880809"/>
            <a:ext cx="10880568" cy="2896690"/>
          </a:xfrm>
          <a:prstGeom prst="rect">
            <a:avLst/>
          </a:prstGeom>
        </p:spPr>
        <p:txBody>
          <a:bodyPr wrap="square">
            <a:spAutoFit/>
          </a:bodyPr>
          <a:lstStyle/>
          <a:p>
            <a:pPr indent="-6350">
              <a:lnSpc>
                <a:spcPct val="107000"/>
              </a:lnSpc>
              <a:spcAft>
                <a:spcPts val="1390"/>
              </a:spcAft>
              <a:defRPr/>
            </a:pPr>
            <a:r>
              <a:rPr lang="fr-FR" sz="2000" dirty="0">
                <a:latin typeface="Calibri" panose="020F0502020204030204" pitchFamily="34" charset="0"/>
                <a:cs typeface="Calibri" panose="020F0502020204030204" pitchFamily="34" charset="0"/>
              </a:rPr>
              <a:t>Appelé aussi prétraitement, au sens où il est un préalable au transfert dans un SAE, ce travail peut être décomposé en plusieurs étapes :</a:t>
            </a:r>
          </a:p>
          <a:p>
            <a:pPr marL="342900" lvl="0" indent="-342900" algn="just" fontAlgn="base">
              <a:lnSpc>
                <a:spcPct val="103000"/>
              </a:lnSpc>
              <a:spcAft>
                <a:spcPts val="65"/>
              </a:spcAft>
              <a:buClr>
                <a:srgbClr val="000000"/>
              </a:buClr>
              <a:buSzPct val="100000"/>
              <a:buFont typeface="+mj-lt"/>
              <a:buAutoNum type="arabicPeriod"/>
            </a:pPr>
            <a:r>
              <a:rPr lang="fr-FR" sz="2000" b="1" dirty="0">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Repérer et supprimer les doublons</a:t>
            </a:r>
          </a:p>
          <a:p>
            <a:pPr marL="342900" lvl="0" indent="-342900" algn="just" fontAlgn="base">
              <a:lnSpc>
                <a:spcPct val="103000"/>
              </a:lnSpc>
              <a:spcAft>
                <a:spcPts val="65"/>
              </a:spcAft>
              <a:buClr>
                <a:srgbClr val="000000"/>
              </a:buClr>
              <a:buSzPct val="100000"/>
              <a:buFont typeface="+mj-lt"/>
              <a:buAutoNum type="arabicPeriod"/>
            </a:pPr>
            <a:r>
              <a:rPr lang="fr-FR" sz="2000" b="1" dirty="0">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Trier et classer les fichiers</a:t>
            </a:r>
            <a:r>
              <a:rPr lang="fr-FR" sz="2000" dirty="0">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étape la moins technique et la plus longue</a:t>
            </a:r>
          </a:p>
          <a:p>
            <a:pPr marL="342900" lvl="0" indent="-342900" algn="just" fontAlgn="base">
              <a:lnSpc>
                <a:spcPct val="103000"/>
              </a:lnSpc>
              <a:spcAft>
                <a:spcPts val="65"/>
              </a:spcAft>
              <a:buClr>
                <a:srgbClr val="000000"/>
              </a:buClr>
              <a:buSzPct val="100000"/>
              <a:buFont typeface="+mj-lt"/>
              <a:buAutoNum type="arabicPeriod"/>
            </a:pPr>
            <a:r>
              <a:rPr lang="fr-FR" sz="2000" b="1" dirty="0">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Convertir les fichiers </a:t>
            </a:r>
            <a:r>
              <a:rPr lang="fr-FR" sz="2000" dirty="0">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dans un format recommandé par le RGI</a:t>
            </a:r>
          </a:p>
          <a:p>
            <a:pPr marL="342900" lvl="0" indent="-342900" algn="just" fontAlgn="base">
              <a:lnSpc>
                <a:spcPct val="103000"/>
              </a:lnSpc>
              <a:spcAft>
                <a:spcPts val="65"/>
              </a:spcAft>
              <a:buClr>
                <a:srgbClr val="000000"/>
              </a:buClr>
              <a:buSzPct val="100000"/>
              <a:buFont typeface="+mj-lt"/>
              <a:buAutoNum type="arabicPeriod"/>
            </a:pPr>
            <a:r>
              <a:rPr lang="fr-FR" sz="2000" b="1" dirty="0">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Renommer les fichiers</a:t>
            </a:r>
          </a:p>
          <a:p>
            <a:pPr marL="342900" lvl="0" indent="-342900" algn="just" fontAlgn="base">
              <a:lnSpc>
                <a:spcPct val="103000"/>
              </a:lnSpc>
              <a:spcAft>
                <a:spcPts val="65"/>
              </a:spcAft>
              <a:buClr>
                <a:srgbClr val="000000"/>
              </a:buClr>
              <a:buSzPct val="100000"/>
              <a:buFont typeface="+mj-lt"/>
              <a:buAutoNum type="arabicPeriod"/>
            </a:pPr>
            <a:endParaRPr lang="fr-FR" sz="2000" b="1" dirty="0">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lvl="0" algn="just" fontAlgn="base">
              <a:lnSpc>
                <a:spcPct val="103000"/>
              </a:lnSpc>
              <a:spcAft>
                <a:spcPts val="65"/>
              </a:spcAft>
              <a:buClr>
                <a:srgbClr val="000000"/>
              </a:buClr>
              <a:buSzPct val="100000"/>
            </a:pPr>
            <a:r>
              <a:rPr lang="fr-FR" sz="2000" i="1" dirty="0">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Source de cette chronologie : note du SIAF, 2011</a:t>
            </a:r>
          </a:p>
        </p:txBody>
      </p:sp>
      <p:sp>
        <p:nvSpPr>
          <p:cNvPr id="3" name="Rectangle 2"/>
          <p:cNvSpPr/>
          <p:nvPr/>
        </p:nvSpPr>
        <p:spPr>
          <a:xfrm>
            <a:off x="737734" y="1306204"/>
            <a:ext cx="5457584" cy="461665"/>
          </a:xfrm>
          <a:prstGeom prst="rect">
            <a:avLst/>
          </a:prstGeom>
        </p:spPr>
        <p:txBody>
          <a:bodyPr wrap="none">
            <a:spAutoFit/>
          </a:bodyPr>
          <a:lstStyle/>
          <a:p>
            <a:r>
              <a:rPr lang="fr-FR" sz="2400" dirty="0">
                <a:solidFill>
                  <a:srgbClr val="006699"/>
                </a:solidFill>
                <a:latin typeface="Calibri" panose="020F0502020204030204" pitchFamily="34" charset="0"/>
                <a:ea typeface="Calibri" panose="020F0502020204030204" pitchFamily="34" charset="0"/>
              </a:rPr>
              <a:t>b. Le traitement des fichiers bureautiques </a:t>
            </a:r>
            <a:endParaRPr lang="fr-FR" sz="2400" dirty="0"/>
          </a:p>
        </p:txBody>
      </p:sp>
    </p:spTree>
    <p:extLst>
      <p:ext uri="{BB962C8B-B14F-4D97-AF65-F5344CB8AC3E}">
        <p14:creationId xmlns:p14="http://schemas.microsoft.com/office/powerpoint/2010/main" val="18053343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8691" y="1379456"/>
            <a:ext cx="10369573" cy="3733720"/>
          </a:xfrm>
        </p:spPr>
        <p:txBody>
          <a:bodyPr>
            <a:normAutofit fontScale="92500"/>
          </a:bodyPr>
          <a:lstStyle/>
          <a:p>
            <a:r>
              <a:rPr lang="fr-FR" sz="2200" dirty="0"/>
              <a:t>Il faut tracer autant que possible les traitements réalisés, quantifier le temps passé et le proportionner à l’intérêt des documents (tenue de fiches de suivi par opération)</a:t>
            </a:r>
          </a:p>
          <a:p>
            <a:r>
              <a:rPr lang="fr-FR" sz="2200" dirty="0"/>
              <a:t>On n’ouvre pas tous les fichiers, quand on veut avoir un aperçu des fichiers sans les ouvrir, on utiliser le volet de visualisation de l’explorateur Windows</a:t>
            </a:r>
          </a:p>
          <a:p>
            <a:r>
              <a:rPr lang="fr-FR" sz="2200" dirty="0"/>
              <a:t>Un script de conversion écrit par la DSI du CD37 permet de convertir en masse des fichiers Microsoft Office en fichiers pdf ou pdf/A. </a:t>
            </a:r>
          </a:p>
          <a:p>
            <a:pPr marL="457200" lvl="1" indent="0">
              <a:lnSpc>
                <a:spcPct val="100000"/>
              </a:lnSpc>
              <a:buNone/>
            </a:pPr>
            <a:r>
              <a:rPr lang="fr-FR" sz="1800" dirty="0"/>
              <a:t>Inconvénient : la date de ces nouveaux fichiers est celle à laquelle on a fait la conversion ; il faut avoir préalablement incorporé la date de dernière modification du fichier d’origine dans son nom en utilisant un logiciel de renommage comme </a:t>
            </a:r>
            <a:r>
              <a:rPr lang="fr-FR" sz="1800" dirty="0" err="1"/>
              <a:t>AntRenamer</a:t>
            </a:r>
            <a:r>
              <a:rPr lang="fr-FR" sz="1800" dirty="0"/>
              <a:t>, surtout si on ne conserve pas les originaux. Autre possibilité : faire cette conversion une fois les fichiers originaux transférés dans le SAE.</a:t>
            </a:r>
          </a:p>
          <a:p>
            <a:pPr marL="342900" lvl="1" indent="-342900">
              <a:lnSpc>
                <a:spcPct val="100000"/>
              </a:lnSpc>
              <a:spcBef>
                <a:spcPts val="1000"/>
              </a:spcBef>
              <a:buFont typeface="Symbol" panose="05050102010706020507" pitchFamily="18" charset="2"/>
              <a:buChar char=""/>
            </a:pPr>
            <a:r>
              <a:rPr lang="fr-FR" sz="2200" dirty="0"/>
              <a:t>diapo suivante : formats de conservation utilisés par les AD37</a:t>
            </a:r>
          </a:p>
        </p:txBody>
      </p:sp>
      <p:sp>
        <p:nvSpPr>
          <p:cNvPr id="4" name="Rectangle 3"/>
          <p:cNvSpPr/>
          <p:nvPr/>
        </p:nvSpPr>
        <p:spPr>
          <a:xfrm>
            <a:off x="887023" y="737036"/>
            <a:ext cx="2795702" cy="461665"/>
          </a:xfrm>
          <a:prstGeom prst="rect">
            <a:avLst/>
          </a:prstGeom>
        </p:spPr>
        <p:txBody>
          <a:bodyPr wrap="none">
            <a:spAutoFit/>
          </a:bodyPr>
          <a:lstStyle/>
          <a:p>
            <a:r>
              <a:rPr lang="fr-FR" sz="2400" dirty="0">
                <a:solidFill>
                  <a:srgbClr val="006699"/>
                </a:solidFill>
                <a:latin typeface="Calibri" panose="020F0502020204030204" pitchFamily="34" charset="0"/>
                <a:ea typeface="Calibri" panose="020F0502020204030204" pitchFamily="34" charset="0"/>
              </a:rPr>
              <a:t>Quelques remarques</a:t>
            </a:r>
            <a:endParaRPr lang="fr-FR" sz="2400" dirty="0"/>
          </a:p>
        </p:txBody>
      </p:sp>
    </p:spTree>
    <p:extLst>
      <p:ext uri="{BB962C8B-B14F-4D97-AF65-F5344CB8AC3E}">
        <p14:creationId xmlns:p14="http://schemas.microsoft.com/office/powerpoint/2010/main" val="62973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960120"/>
            <a:ext cx="10515600" cy="730568"/>
          </a:xfrm>
        </p:spPr>
        <p:txBody>
          <a:bodyPr/>
          <a:lstStyle/>
          <a:p>
            <a:r>
              <a:rPr lang="fr-FR" sz="3600" dirty="0">
                <a:solidFill>
                  <a:schemeClr val="tx2"/>
                </a:solidFill>
                <a:latin typeface="+mn-lt"/>
                <a:cs typeface="Arial" panose="020B0604020202020204" pitchFamily="34" charset="0"/>
              </a:rPr>
              <a:t>Sommaire</a:t>
            </a:r>
          </a:p>
        </p:txBody>
      </p:sp>
      <p:sp>
        <p:nvSpPr>
          <p:cNvPr id="3" name="Espace réservé du contenu 2"/>
          <p:cNvSpPr>
            <a:spLocks noGrp="1"/>
          </p:cNvSpPr>
          <p:nvPr>
            <p:ph idx="1"/>
          </p:nvPr>
        </p:nvSpPr>
        <p:spPr>
          <a:xfrm>
            <a:off x="838200" y="2127377"/>
            <a:ext cx="10515600" cy="1183859"/>
          </a:xfrm>
        </p:spPr>
        <p:txBody>
          <a:bodyPr>
            <a:normAutofit/>
          </a:bodyPr>
          <a:lstStyle/>
          <a:p>
            <a:pPr marL="514350" indent="-514350">
              <a:buFont typeface="+mj-lt"/>
              <a:buAutoNum type="arabicPeriod"/>
            </a:pPr>
            <a:r>
              <a:rPr lang="fr-FR" dirty="0">
                <a:solidFill>
                  <a:schemeClr val="tx2"/>
                </a:solidFill>
                <a:cs typeface="Arial" panose="020B0604020202020204" pitchFamily="34" charset="0"/>
              </a:rPr>
              <a:t>Les cleaning </a:t>
            </a:r>
            <a:r>
              <a:rPr lang="fr-FR" dirty="0" err="1">
                <a:solidFill>
                  <a:schemeClr val="tx2"/>
                </a:solidFill>
                <a:cs typeface="Arial" panose="020B0604020202020204" pitchFamily="34" charset="0"/>
              </a:rPr>
              <a:t>days</a:t>
            </a:r>
            <a:endParaRPr lang="fr-FR" dirty="0">
              <a:solidFill>
                <a:schemeClr val="tx2"/>
              </a:solidFill>
              <a:cs typeface="Arial" panose="020B0604020202020204" pitchFamily="34" charset="0"/>
            </a:endParaRPr>
          </a:p>
          <a:p>
            <a:pPr marL="514350" indent="-514350">
              <a:buFont typeface="+mj-lt"/>
              <a:buAutoNum type="arabicPeriod"/>
            </a:pPr>
            <a:r>
              <a:rPr lang="fr-FR" dirty="0">
                <a:solidFill>
                  <a:schemeClr val="tx2"/>
                </a:solidFill>
                <a:cs typeface="Arial" panose="020B0604020202020204" pitchFamily="34" charset="0"/>
              </a:rPr>
              <a:t>Les fichiers bureautiques collectés et leur traitement</a:t>
            </a:r>
          </a:p>
          <a:p>
            <a:pPr marL="514350" indent="-514350">
              <a:buNone/>
            </a:pPr>
            <a:endParaRPr lang="fr-FR" dirty="0">
              <a:solidFill>
                <a:schemeClr val="tx2"/>
              </a:solidFill>
              <a:latin typeface="Arial" panose="020B0604020202020204" pitchFamily="34" charset="0"/>
              <a:cs typeface="Arial" panose="020B0604020202020204" pitchFamily="34" charset="0"/>
            </a:endParaRPr>
          </a:p>
          <a:p>
            <a:pPr marL="0" indent="0">
              <a:buNone/>
            </a:pPr>
            <a:endParaRPr lang="fr-FR"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14979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758242995"/>
              </p:ext>
            </p:extLst>
          </p:nvPr>
        </p:nvGraphicFramePr>
        <p:xfrm>
          <a:off x="774485" y="1037436"/>
          <a:ext cx="10916771" cy="4544705"/>
        </p:xfrm>
        <a:graphic>
          <a:graphicData uri="http://schemas.openxmlformats.org/drawingml/2006/table">
            <a:tbl>
              <a:tblPr firstRow="1" firstCol="1" bandRow="1">
                <a:tableStyleId>{5C22544A-7EE6-4342-B048-85BDC9FD1C3A}</a:tableStyleId>
              </a:tblPr>
              <a:tblGrid>
                <a:gridCol w="5181825">
                  <a:extLst>
                    <a:ext uri="{9D8B030D-6E8A-4147-A177-3AD203B41FA5}">
                      <a16:colId xmlns:a16="http://schemas.microsoft.com/office/drawing/2014/main" val="4036924377"/>
                    </a:ext>
                  </a:extLst>
                </a:gridCol>
                <a:gridCol w="5734946">
                  <a:extLst>
                    <a:ext uri="{9D8B030D-6E8A-4147-A177-3AD203B41FA5}">
                      <a16:colId xmlns:a16="http://schemas.microsoft.com/office/drawing/2014/main" val="3017867216"/>
                    </a:ext>
                  </a:extLst>
                </a:gridCol>
              </a:tblGrid>
              <a:tr h="413155">
                <a:tc>
                  <a:txBody>
                    <a:bodyPr/>
                    <a:lstStyle/>
                    <a:p>
                      <a:pPr>
                        <a:spcAft>
                          <a:spcPts val="0"/>
                        </a:spcAft>
                      </a:pPr>
                      <a:r>
                        <a:rPr lang="fr-FR" sz="1800" dirty="0">
                          <a:solidFill>
                            <a:schemeClr val="tx1"/>
                          </a:solidFill>
                          <a:effectLst/>
                        </a:rPr>
                        <a:t>Formats d’origine </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fr-FR" sz="1800" dirty="0">
                          <a:solidFill>
                            <a:schemeClr val="tx1"/>
                          </a:solidFill>
                          <a:effectLst/>
                        </a:rPr>
                        <a:t>Formats d’archivage</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887585"/>
                  </a:ext>
                </a:extLst>
              </a:tr>
              <a:tr h="413155">
                <a:tc>
                  <a:txBody>
                    <a:bodyPr/>
                    <a:lstStyle/>
                    <a:p>
                      <a:pPr>
                        <a:spcAft>
                          <a:spcPts val="0"/>
                        </a:spcAft>
                      </a:pPr>
                      <a:r>
                        <a:rPr lang="fr-FR" sz="1800" b="0" dirty="0">
                          <a:solidFill>
                            <a:schemeClr val="tx1"/>
                          </a:solidFill>
                          <a:effectLst/>
                        </a:rPr>
                        <a:t>Microsoft Office 97-2003 : doc, </a:t>
                      </a:r>
                      <a:r>
                        <a:rPr lang="fr-FR" sz="1800" b="0" dirty="0" err="1">
                          <a:solidFill>
                            <a:schemeClr val="tx1"/>
                          </a:solidFill>
                          <a:effectLst/>
                        </a:rPr>
                        <a:t>ppt</a:t>
                      </a:r>
                      <a:r>
                        <a:rPr lang="fr-FR" sz="1800" b="0" dirty="0">
                          <a:solidFill>
                            <a:schemeClr val="tx1"/>
                          </a:solidFill>
                          <a:effectLst/>
                        </a:rPr>
                        <a:t> </a:t>
                      </a:r>
                      <a:endParaRPr lang="fr-FR" sz="18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fr-FR" sz="1800" dirty="0" err="1">
                          <a:solidFill>
                            <a:schemeClr val="tx1"/>
                          </a:solidFill>
                          <a:effectLst/>
                        </a:rPr>
                        <a:t>pdf</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199119"/>
                  </a:ext>
                </a:extLst>
              </a:tr>
              <a:tr h="413155">
                <a:tc>
                  <a:txBody>
                    <a:bodyPr/>
                    <a:lstStyle/>
                    <a:p>
                      <a:pPr>
                        <a:spcAft>
                          <a:spcPts val="0"/>
                        </a:spcAft>
                      </a:pPr>
                      <a:r>
                        <a:rPr lang="fr-FR" sz="1800" b="0" dirty="0">
                          <a:solidFill>
                            <a:schemeClr val="tx1"/>
                          </a:solidFill>
                          <a:effectLst/>
                        </a:rPr>
                        <a:t>Microsoft Office 97-2003 : </a:t>
                      </a:r>
                      <a:r>
                        <a:rPr lang="fr-FR" sz="1800" b="0" dirty="0" err="1">
                          <a:solidFill>
                            <a:schemeClr val="tx1"/>
                          </a:solidFill>
                          <a:effectLst/>
                        </a:rPr>
                        <a:t>xls</a:t>
                      </a:r>
                      <a:endParaRPr lang="fr-FR" sz="18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800" dirty="0">
                          <a:solidFill>
                            <a:schemeClr val="tx1"/>
                          </a:solidFill>
                          <a:effectLst/>
                        </a:rPr>
                        <a:t>pdf, </a:t>
                      </a:r>
                      <a:r>
                        <a:rPr lang="en-GB" sz="1800" dirty="0" err="1">
                          <a:solidFill>
                            <a:schemeClr val="tx1"/>
                          </a:solidFill>
                          <a:effectLst/>
                        </a:rPr>
                        <a:t>xlsx</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594973"/>
                  </a:ext>
                </a:extLst>
              </a:tr>
              <a:tr h="413155">
                <a:tc>
                  <a:txBody>
                    <a:bodyPr/>
                    <a:lstStyle/>
                    <a:p>
                      <a:pPr>
                        <a:spcAft>
                          <a:spcPts val="0"/>
                        </a:spcAft>
                      </a:pPr>
                      <a:r>
                        <a:rPr lang="fr-FR" sz="1800" b="0" dirty="0" err="1">
                          <a:solidFill>
                            <a:schemeClr val="tx1"/>
                          </a:solidFill>
                          <a:effectLst/>
                        </a:rPr>
                        <a:t>rtf</a:t>
                      </a:r>
                      <a:r>
                        <a:rPr lang="fr-FR" sz="1800" b="0" dirty="0">
                          <a:solidFill>
                            <a:schemeClr val="tx1"/>
                          </a:solidFill>
                          <a:effectLst/>
                        </a:rPr>
                        <a:t> (Microsoft)</a:t>
                      </a:r>
                      <a:endParaRPr lang="fr-FR" sz="18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800" dirty="0">
                          <a:solidFill>
                            <a:schemeClr val="tx1"/>
                          </a:solidFill>
                          <a:effectLst/>
                        </a:rPr>
                        <a:t>pdf</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5197263"/>
                  </a:ext>
                </a:extLst>
              </a:tr>
              <a:tr h="413155">
                <a:tc>
                  <a:txBody>
                    <a:bodyPr/>
                    <a:lstStyle/>
                    <a:p>
                      <a:pPr>
                        <a:spcAft>
                          <a:spcPts val="0"/>
                        </a:spcAft>
                      </a:pPr>
                      <a:r>
                        <a:rPr lang="en-GB" sz="1800" b="0" dirty="0">
                          <a:solidFill>
                            <a:schemeClr val="tx1"/>
                          </a:solidFill>
                          <a:effectLst/>
                        </a:rPr>
                        <a:t>Office Open xml (</a:t>
                      </a:r>
                      <a:r>
                        <a:rPr lang="en-GB" sz="1800" b="0" dirty="0" err="1">
                          <a:solidFill>
                            <a:schemeClr val="tx1"/>
                          </a:solidFill>
                          <a:effectLst/>
                        </a:rPr>
                        <a:t>norme</a:t>
                      </a:r>
                      <a:r>
                        <a:rPr lang="en-GB" sz="1800" b="0" dirty="0">
                          <a:solidFill>
                            <a:schemeClr val="tx1"/>
                          </a:solidFill>
                          <a:effectLst/>
                        </a:rPr>
                        <a:t> ISO 29500) : </a:t>
                      </a:r>
                      <a:r>
                        <a:rPr lang="en-GB" sz="1800" b="0" dirty="0" err="1">
                          <a:solidFill>
                            <a:schemeClr val="tx1"/>
                          </a:solidFill>
                          <a:effectLst/>
                        </a:rPr>
                        <a:t>docx</a:t>
                      </a:r>
                      <a:r>
                        <a:rPr lang="en-GB" sz="1800" b="0" dirty="0">
                          <a:solidFill>
                            <a:schemeClr val="tx1"/>
                          </a:solidFill>
                          <a:effectLst/>
                        </a:rPr>
                        <a:t>, </a:t>
                      </a:r>
                      <a:r>
                        <a:rPr lang="en-GB" sz="1800" b="0" dirty="0" err="1">
                          <a:solidFill>
                            <a:schemeClr val="tx1"/>
                          </a:solidFill>
                          <a:effectLst/>
                        </a:rPr>
                        <a:t>pptx</a:t>
                      </a:r>
                      <a:endParaRPr lang="fr-FR" sz="18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800" dirty="0">
                          <a:solidFill>
                            <a:schemeClr val="tx1"/>
                          </a:solidFill>
                          <a:effectLst/>
                        </a:rPr>
                        <a:t>pdf</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4717370"/>
                  </a:ext>
                </a:extLst>
              </a:tr>
              <a:tr h="413155">
                <a:tc>
                  <a:txBody>
                    <a:bodyPr/>
                    <a:lstStyle/>
                    <a:p>
                      <a:pPr>
                        <a:spcAft>
                          <a:spcPts val="0"/>
                        </a:spcAft>
                      </a:pPr>
                      <a:r>
                        <a:rPr lang="en-GB" sz="1800" b="0" dirty="0">
                          <a:solidFill>
                            <a:schemeClr val="tx1"/>
                          </a:solidFill>
                          <a:effectLst/>
                        </a:rPr>
                        <a:t>Office Open xml (</a:t>
                      </a:r>
                      <a:r>
                        <a:rPr lang="en-GB" sz="1800" b="0" dirty="0" err="1">
                          <a:solidFill>
                            <a:schemeClr val="tx1"/>
                          </a:solidFill>
                          <a:effectLst/>
                        </a:rPr>
                        <a:t>norme</a:t>
                      </a:r>
                      <a:r>
                        <a:rPr lang="en-GB" sz="1800" b="0" dirty="0">
                          <a:solidFill>
                            <a:schemeClr val="tx1"/>
                          </a:solidFill>
                          <a:effectLst/>
                        </a:rPr>
                        <a:t> ISO 29500) : </a:t>
                      </a:r>
                      <a:r>
                        <a:rPr lang="en-GB" sz="1800" b="0" dirty="0" err="1">
                          <a:solidFill>
                            <a:schemeClr val="tx1"/>
                          </a:solidFill>
                          <a:effectLst/>
                        </a:rPr>
                        <a:t>xlsx</a:t>
                      </a:r>
                      <a:endParaRPr lang="fr-FR" sz="18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800" dirty="0">
                          <a:solidFill>
                            <a:schemeClr val="tx1"/>
                          </a:solidFill>
                          <a:effectLst/>
                        </a:rPr>
                        <a:t>pdf, </a:t>
                      </a:r>
                      <a:r>
                        <a:rPr lang="en-GB" sz="1800" dirty="0" err="1">
                          <a:solidFill>
                            <a:schemeClr val="tx1"/>
                          </a:solidFill>
                          <a:effectLst/>
                        </a:rPr>
                        <a:t>xlsx</a:t>
                      </a:r>
                      <a:r>
                        <a:rPr lang="en-GB" sz="1800" dirty="0">
                          <a:solidFill>
                            <a:schemeClr val="tx1"/>
                          </a:solidFill>
                          <a:effectLst/>
                        </a:rPr>
                        <a:t> (pour conserver les </a:t>
                      </a:r>
                      <a:r>
                        <a:rPr lang="en-GB" sz="1800" dirty="0" err="1">
                          <a:solidFill>
                            <a:schemeClr val="tx1"/>
                          </a:solidFill>
                          <a:effectLst/>
                        </a:rPr>
                        <a:t>fonctionnalités</a:t>
                      </a:r>
                      <a:r>
                        <a:rPr lang="en-GB" sz="1800" dirty="0">
                          <a:solidFill>
                            <a:schemeClr val="tx1"/>
                          </a:solidFill>
                          <a:effectLst/>
                        </a:rPr>
                        <a:t> de </a:t>
                      </a:r>
                      <a:r>
                        <a:rPr lang="en-GB" sz="1800" dirty="0" err="1">
                          <a:solidFill>
                            <a:schemeClr val="tx1"/>
                          </a:solidFill>
                          <a:effectLst/>
                        </a:rPr>
                        <a:t>tableur</a:t>
                      </a:r>
                      <a:r>
                        <a:rPr lang="en-GB" sz="1800" dirty="0">
                          <a:solidFill>
                            <a:schemeClr val="tx1"/>
                          </a:solidFill>
                          <a:effectLst/>
                        </a:rPr>
                        <a:t>)</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551605"/>
                  </a:ext>
                </a:extLst>
              </a:tr>
              <a:tr h="413155">
                <a:tc>
                  <a:txBody>
                    <a:bodyPr/>
                    <a:lstStyle/>
                    <a:p>
                      <a:pPr>
                        <a:spcAft>
                          <a:spcPts val="0"/>
                        </a:spcAft>
                      </a:pPr>
                      <a:r>
                        <a:rPr lang="fr-FR" sz="1800" b="0" dirty="0">
                          <a:solidFill>
                            <a:schemeClr val="tx1"/>
                          </a:solidFill>
                          <a:effectLst/>
                        </a:rPr>
                        <a:t>Open Document (norme ISO 26300) : </a:t>
                      </a:r>
                      <a:r>
                        <a:rPr lang="fr-FR" sz="1800" b="0" dirty="0" err="1">
                          <a:solidFill>
                            <a:schemeClr val="tx1"/>
                          </a:solidFill>
                          <a:effectLst/>
                        </a:rPr>
                        <a:t>odt</a:t>
                      </a:r>
                      <a:r>
                        <a:rPr lang="fr-FR" sz="1800" b="0" dirty="0">
                          <a:solidFill>
                            <a:schemeClr val="tx1"/>
                          </a:solidFill>
                          <a:effectLst/>
                        </a:rPr>
                        <a:t>, </a:t>
                      </a:r>
                      <a:r>
                        <a:rPr lang="fr-FR" sz="1800" b="0" dirty="0" err="1">
                          <a:solidFill>
                            <a:schemeClr val="tx1"/>
                          </a:solidFill>
                          <a:effectLst/>
                        </a:rPr>
                        <a:t>odp</a:t>
                      </a:r>
                      <a:endParaRPr lang="fr-FR" sz="18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fr-FR" sz="1800" dirty="0" err="1">
                          <a:solidFill>
                            <a:schemeClr val="tx1"/>
                          </a:solidFill>
                          <a:effectLst/>
                        </a:rPr>
                        <a:t>pdf</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7351039"/>
                  </a:ext>
                </a:extLst>
              </a:tr>
              <a:tr h="413155">
                <a:tc>
                  <a:txBody>
                    <a:bodyPr/>
                    <a:lstStyle/>
                    <a:p>
                      <a:pPr>
                        <a:spcAft>
                          <a:spcPts val="0"/>
                        </a:spcAft>
                      </a:pPr>
                      <a:r>
                        <a:rPr lang="fr-FR" sz="1800" b="0" dirty="0">
                          <a:solidFill>
                            <a:schemeClr val="tx1"/>
                          </a:solidFill>
                          <a:effectLst/>
                        </a:rPr>
                        <a:t>Open Document (norme ISO 26300) : </a:t>
                      </a:r>
                      <a:r>
                        <a:rPr lang="fr-FR" sz="1800" b="0" dirty="0" err="1">
                          <a:solidFill>
                            <a:schemeClr val="tx1"/>
                          </a:solidFill>
                          <a:effectLst/>
                        </a:rPr>
                        <a:t>ods</a:t>
                      </a:r>
                      <a:endParaRPr lang="fr-FR" sz="18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fr-FR" sz="1800" dirty="0" err="1">
                          <a:solidFill>
                            <a:schemeClr val="tx1"/>
                          </a:solidFill>
                          <a:effectLst/>
                        </a:rPr>
                        <a:t>pdf</a:t>
                      </a:r>
                      <a:r>
                        <a:rPr lang="fr-FR" sz="1800" dirty="0">
                          <a:solidFill>
                            <a:schemeClr val="tx1"/>
                          </a:solidFill>
                          <a:effectLst/>
                        </a:rPr>
                        <a:t>, </a:t>
                      </a:r>
                      <a:r>
                        <a:rPr lang="fr-FR" sz="1800" dirty="0" err="1">
                          <a:solidFill>
                            <a:schemeClr val="tx1"/>
                          </a:solidFill>
                          <a:effectLst/>
                        </a:rPr>
                        <a:t>ods</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6425190"/>
                  </a:ext>
                </a:extLst>
              </a:tr>
              <a:tr h="413155">
                <a:tc>
                  <a:txBody>
                    <a:bodyPr/>
                    <a:lstStyle/>
                    <a:p>
                      <a:pPr>
                        <a:spcAft>
                          <a:spcPts val="0"/>
                        </a:spcAft>
                      </a:pPr>
                      <a:r>
                        <a:rPr lang="fr-FR" sz="1800" b="0" dirty="0" err="1">
                          <a:solidFill>
                            <a:schemeClr val="tx1"/>
                          </a:solidFill>
                          <a:effectLst/>
                        </a:rPr>
                        <a:t>pdf</a:t>
                      </a:r>
                      <a:r>
                        <a:rPr lang="fr-FR" sz="1800" b="0" dirty="0">
                          <a:solidFill>
                            <a:schemeClr val="tx1"/>
                          </a:solidFill>
                          <a:effectLst/>
                        </a:rPr>
                        <a:t> </a:t>
                      </a:r>
                      <a:endParaRPr lang="fr-FR" sz="18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fr-FR" sz="1800" dirty="0" err="1">
                          <a:solidFill>
                            <a:schemeClr val="tx1"/>
                          </a:solidFill>
                          <a:effectLst/>
                        </a:rPr>
                        <a:t>pdf</a:t>
                      </a:r>
                      <a:r>
                        <a:rPr lang="fr-FR" sz="1800" dirty="0">
                          <a:solidFill>
                            <a:schemeClr val="tx1"/>
                          </a:solidFill>
                          <a:effectLst/>
                        </a:rPr>
                        <a:t> </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6816958"/>
                  </a:ext>
                </a:extLst>
              </a:tr>
              <a:tr h="413155">
                <a:tc>
                  <a:txBody>
                    <a:bodyPr/>
                    <a:lstStyle/>
                    <a:p>
                      <a:pPr>
                        <a:spcAft>
                          <a:spcPts val="0"/>
                        </a:spcAft>
                      </a:pPr>
                      <a:r>
                        <a:rPr lang="fr-FR" sz="1800" b="0" dirty="0">
                          <a:solidFill>
                            <a:schemeClr val="tx1"/>
                          </a:solidFill>
                          <a:effectLst/>
                        </a:rPr>
                        <a:t>tif, </a:t>
                      </a:r>
                      <a:r>
                        <a:rPr lang="fr-FR" sz="1800" b="0" dirty="0" err="1">
                          <a:solidFill>
                            <a:schemeClr val="tx1"/>
                          </a:solidFill>
                          <a:effectLst/>
                        </a:rPr>
                        <a:t>jpg</a:t>
                      </a:r>
                      <a:endParaRPr lang="fr-FR" sz="18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fr-FR" sz="1800" dirty="0">
                          <a:solidFill>
                            <a:schemeClr val="tx1"/>
                          </a:solidFill>
                          <a:effectLst/>
                        </a:rPr>
                        <a:t>tif, </a:t>
                      </a:r>
                      <a:r>
                        <a:rPr lang="fr-FR" sz="1800" dirty="0" err="1">
                          <a:solidFill>
                            <a:schemeClr val="tx1"/>
                          </a:solidFill>
                          <a:effectLst/>
                        </a:rPr>
                        <a:t>jpg</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137564"/>
                  </a:ext>
                </a:extLst>
              </a:tr>
              <a:tr h="413155">
                <a:tc>
                  <a:txBody>
                    <a:bodyPr/>
                    <a:lstStyle/>
                    <a:p>
                      <a:pPr>
                        <a:spcAft>
                          <a:spcPts val="0"/>
                        </a:spcAft>
                      </a:pPr>
                      <a:r>
                        <a:rPr lang="fr-FR" sz="1800" b="0" dirty="0" err="1">
                          <a:solidFill>
                            <a:schemeClr val="tx1"/>
                          </a:solidFill>
                          <a:effectLst/>
                        </a:rPr>
                        <a:t>dwg</a:t>
                      </a:r>
                      <a:r>
                        <a:rPr lang="fr-FR" sz="1800" b="0" dirty="0">
                          <a:solidFill>
                            <a:schemeClr val="tx1"/>
                          </a:solidFill>
                          <a:effectLst/>
                        </a:rPr>
                        <a:t>, </a:t>
                      </a:r>
                      <a:r>
                        <a:rPr lang="fr-FR" sz="1800" b="0" dirty="0" err="1">
                          <a:solidFill>
                            <a:schemeClr val="tx1"/>
                          </a:solidFill>
                          <a:effectLst/>
                        </a:rPr>
                        <a:t>dxf</a:t>
                      </a:r>
                      <a:endParaRPr lang="fr-FR" sz="18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fr-FR" sz="1800" dirty="0" err="1">
                          <a:solidFill>
                            <a:schemeClr val="tx1"/>
                          </a:solidFill>
                          <a:effectLst/>
                        </a:rPr>
                        <a:t>dwg</a:t>
                      </a:r>
                      <a:r>
                        <a:rPr lang="fr-FR" sz="1800" dirty="0">
                          <a:solidFill>
                            <a:schemeClr val="tx1"/>
                          </a:solidFill>
                          <a:effectLst/>
                        </a:rPr>
                        <a:t>, </a:t>
                      </a:r>
                      <a:r>
                        <a:rPr lang="fr-FR" sz="1800" dirty="0" err="1">
                          <a:solidFill>
                            <a:schemeClr val="tx1"/>
                          </a:solidFill>
                          <a:effectLst/>
                        </a:rPr>
                        <a:t>dxf</a:t>
                      </a:r>
                      <a:r>
                        <a:rPr lang="fr-FR" sz="1800" dirty="0">
                          <a:solidFill>
                            <a:schemeClr val="tx1"/>
                          </a:solidFill>
                          <a:effectLst/>
                        </a:rPr>
                        <a:t>, </a:t>
                      </a:r>
                      <a:r>
                        <a:rPr lang="fr-FR" sz="1800" dirty="0" err="1">
                          <a:solidFill>
                            <a:schemeClr val="tx1"/>
                          </a:solidFill>
                          <a:effectLst/>
                        </a:rPr>
                        <a:t>pdf</a:t>
                      </a:r>
                      <a:endParaRPr lang="fr-FR" sz="18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8995664"/>
                  </a:ext>
                </a:extLst>
              </a:tr>
            </a:tbl>
          </a:graphicData>
        </a:graphic>
      </p:graphicFrame>
      <p:sp>
        <p:nvSpPr>
          <p:cNvPr id="3" name="Rectangle 2"/>
          <p:cNvSpPr/>
          <p:nvPr/>
        </p:nvSpPr>
        <p:spPr>
          <a:xfrm>
            <a:off x="709171" y="465118"/>
            <a:ext cx="4429482" cy="369332"/>
          </a:xfrm>
          <a:prstGeom prst="rect">
            <a:avLst/>
          </a:prstGeom>
        </p:spPr>
        <p:txBody>
          <a:bodyPr wrap="none">
            <a:spAutoFit/>
          </a:bodyPr>
          <a:lstStyle/>
          <a:p>
            <a:pPr>
              <a:spcAft>
                <a:spcPts val="0"/>
              </a:spcAft>
            </a:pPr>
            <a:r>
              <a:rPr lang="fr-FR" dirty="0">
                <a:solidFill>
                  <a:schemeClr val="tx2"/>
                </a:solidFill>
              </a:rPr>
              <a:t>Formats d’archivage choisis par les AD37</a:t>
            </a:r>
            <a:endParaRPr lang="fr-FR" dirty="0">
              <a:solidFill>
                <a:schemeClr val="tx2"/>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236728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118" y="2123258"/>
            <a:ext cx="8406882" cy="1946687"/>
          </a:xfrm>
          <a:prstGeom prst="rect">
            <a:avLst/>
          </a:prstGeom>
        </p:spPr>
        <p:txBody>
          <a:bodyPr wrap="square">
            <a:spAutoFit/>
          </a:bodyPr>
          <a:lstStyle/>
          <a:p>
            <a:pPr marL="685800" lvl="1" indent="-228600">
              <a:lnSpc>
                <a:spcPct val="90000"/>
              </a:lnSpc>
              <a:spcBef>
                <a:spcPts val="500"/>
              </a:spcBef>
              <a:buFont typeface="Calibri" pitchFamily="34" charset="0"/>
              <a:buChar char="−"/>
            </a:pPr>
            <a:r>
              <a:rPr lang="fr-FR" sz="2400" dirty="0">
                <a:solidFill>
                  <a:prstClr val="black"/>
                </a:solidFill>
              </a:rPr>
              <a:t>édition d’une arborescence (ex. : arborescence.bat)</a:t>
            </a:r>
          </a:p>
          <a:p>
            <a:pPr marL="685800" lvl="1" indent="-228600">
              <a:lnSpc>
                <a:spcPct val="90000"/>
              </a:lnSpc>
              <a:spcBef>
                <a:spcPts val="500"/>
              </a:spcBef>
              <a:buFont typeface="Calibri" pitchFamily="34" charset="0"/>
              <a:buChar char="−"/>
            </a:pPr>
            <a:r>
              <a:rPr lang="fr-FR" sz="2400" dirty="0" err="1">
                <a:solidFill>
                  <a:prstClr val="black"/>
                </a:solidFill>
              </a:rPr>
              <a:t>dédoublonnage</a:t>
            </a:r>
            <a:r>
              <a:rPr lang="fr-FR" sz="2400" dirty="0">
                <a:solidFill>
                  <a:prstClr val="black"/>
                </a:solidFill>
              </a:rPr>
              <a:t> (ex. : </a:t>
            </a:r>
            <a:r>
              <a:rPr lang="fr-FR" sz="2400" dirty="0">
                <a:solidFill>
                  <a:prstClr val="black"/>
                </a:solidFill>
                <a:hlinkClick r:id="rId2"/>
              </a:rPr>
              <a:t>Duplicate </a:t>
            </a:r>
            <a:r>
              <a:rPr lang="fr-FR" sz="2400" dirty="0" err="1">
                <a:solidFill>
                  <a:prstClr val="black"/>
                </a:solidFill>
                <a:hlinkClick r:id="rId2"/>
              </a:rPr>
              <a:t>Cleaner</a:t>
            </a:r>
            <a:r>
              <a:rPr lang="fr-FR" sz="2400" dirty="0">
                <a:solidFill>
                  <a:prstClr val="black"/>
                </a:solidFill>
                <a:hlinkClick r:id="rId2"/>
              </a:rPr>
              <a:t> Free 4</a:t>
            </a:r>
            <a:r>
              <a:rPr lang="fr-FR" sz="2400" dirty="0">
                <a:solidFill>
                  <a:prstClr val="black"/>
                </a:solidFill>
              </a:rPr>
              <a:t>)</a:t>
            </a:r>
            <a:endParaRPr lang="fr-FR" sz="2400" dirty="0">
              <a:solidFill>
                <a:srgbClr val="FF0000"/>
              </a:solidFill>
            </a:endParaRPr>
          </a:p>
          <a:p>
            <a:pPr marL="685800" lvl="1" indent="-228600">
              <a:lnSpc>
                <a:spcPct val="90000"/>
              </a:lnSpc>
              <a:spcBef>
                <a:spcPts val="500"/>
              </a:spcBef>
              <a:buFont typeface="Calibri" pitchFamily="34" charset="0"/>
              <a:buChar char="−"/>
            </a:pPr>
            <a:r>
              <a:rPr lang="fr-FR" sz="2400" dirty="0">
                <a:solidFill>
                  <a:prstClr val="black"/>
                </a:solidFill>
              </a:rPr>
              <a:t>renommage (ex. : </a:t>
            </a:r>
            <a:r>
              <a:rPr lang="fr-FR" sz="2400" dirty="0" err="1">
                <a:solidFill>
                  <a:prstClr val="black"/>
                </a:solidFill>
                <a:hlinkClick r:id="rId3"/>
              </a:rPr>
              <a:t>AntRenamer</a:t>
            </a:r>
            <a:r>
              <a:rPr lang="fr-FR" sz="2400" dirty="0">
                <a:solidFill>
                  <a:prstClr val="black"/>
                </a:solidFill>
              </a:rPr>
              <a:t>)</a:t>
            </a:r>
            <a:endParaRPr lang="fr-FR" sz="2400" dirty="0">
              <a:solidFill>
                <a:srgbClr val="FF0000"/>
              </a:solidFill>
            </a:endParaRPr>
          </a:p>
          <a:p>
            <a:pPr marL="685800" lvl="1" indent="-228600">
              <a:lnSpc>
                <a:spcPct val="90000"/>
              </a:lnSpc>
              <a:spcBef>
                <a:spcPts val="500"/>
              </a:spcBef>
              <a:buFont typeface="Calibri" pitchFamily="34" charset="0"/>
              <a:buChar char="−"/>
            </a:pPr>
            <a:r>
              <a:rPr lang="fr-FR" sz="2400" dirty="0">
                <a:solidFill>
                  <a:prstClr val="black"/>
                </a:solidFill>
              </a:rPr>
              <a:t>conversion de format (outils fournis par la DSI du CD37)</a:t>
            </a:r>
          </a:p>
        </p:txBody>
      </p:sp>
      <p:sp>
        <p:nvSpPr>
          <p:cNvPr id="3" name="Rectangle 2"/>
          <p:cNvSpPr/>
          <p:nvPr/>
        </p:nvSpPr>
        <p:spPr>
          <a:xfrm>
            <a:off x="957943" y="1175565"/>
            <a:ext cx="7346302" cy="397032"/>
          </a:xfrm>
          <a:prstGeom prst="rect">
            <a:avLst/>
          </a:prstGeom>
        </p:spPr>
        <p:txBody>
          <a:bodyPr wrap="square">
            <a:spAutoFit/>
          </a:bodyPr>
          <a:lstStyle/>
          <a:p>
            <a:pPr lvl="0">
              <a:lnSpc>
                <a:spcPct val="90000"/>
              </a:lnSpc>
              <a:spcBef>
                <a:spcPts val="1000"/>
              </a:spcBef>
            </a:pPr>
            <a:r>
              <a:rPr lang="fr-FR" sz="2200" dirty="0">
                <a:solidFill>
                  <a:schemeClr val="accent5">
                    <a:lumMod val="75000"/>
                  </a:schemeClr>
                </a:solidFill>
              </a:rPr>
              <a:t>c. Des outils spécialisés par fonction </a:t>
            </a:r>
          </a:p>
        </p:txBody>
      </p:sp>
    </p:spTree>
    <p:extLst>
      <p:ext uri="{BB962C8B-B14F-4D97-AF65-F5344CB8AC3E}">
        <p14:creationId xmlns:p14="http://schemas.microsoft.com/office/powerpoint/2010/main" val="2554216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785636236"/>
              </p:ext>
            </p:extLst>
          </p:nvPr>
        </p:nvGraphicFramePr>
        <p:xfrm>
          <a:off x="709682" y="109183"/>
          <a:ext cx="10522425" cy="5853492"/>
        </p:xfrm>
        <a:graphic>
          <a:graphicData uri="http://schemas.openxmlformats.org/drawingml/2006/table">
            <a:tbl>
              <a:tblPr firstRow="1" bandRow="1">
                <a:tableStyleId>{5C22544A-7EE6-4342-B048-85BDC9FD1C3A}</a:tableStyleId>
              </a:tblPr>
              <a:tblGrid>
                <a:gridCol w="2562520">
                  <a:extLst>
                    <a:ext uri="{9D8B030D-6E8A-4147-A177-3AD203B41FA5}">
                      <a16:colId xmlns:a16="http://schemas.microsoft.com/office/drawing/2014/main" val="1910747100"/>
                    </a:ext>
                  </a:extLst>
                </a:gridCol>
                <a:gridCol w="1547415">
                  <a:extLst>
                    <a:ext uri="{9D8B030D-6E8A-4147-A177-3AD203B41FA5}">
                      <a16:colId xmlns:a16="http://schemas.microsoft.com/office/drawing/2014/main" val="3247081854"/>
                    </a:ext>
                  </a:extLst>
                </a:gridCol>
                <a:gridCol w="1547415">
                  <a:extLst>
                    <a:ext uri="{9D8B030D-6E8A-4147-A177-3AD203B41FA5}">
                      <a16:colId xmlns:a16="http://schemas.microsoft.com/office/drawing/2014/main" val="2757152856"/>
                    </a:ext>
                  </a:extLst>
                </a:gridCol>
                <a:gridCol w="1757864">
                  <a:extLst>
                    <a:ext uri="{9D8B030D-6E8A-4147-A177-3AD203B41FA5}">
                      <a16:colId xmlns:a16="http://schemas.microsoft.com/office/drawing/2014/main" val="3185430286"/>
                    </a:ext>
                  </a:extLst>
                </a:gridCol>
                <a:gridCol w="1757864">
                  <a:extLst>
                    <a:ext uri="{9D8B030D-6E8A-4147-A177-3AD203B41FA5}">
                      <a16:colId xmlns:a16="http://schemas.microsoft.com/office/drawing/2014/main" val="1280290703"/>
                    </a:ext>
                  </a:extLst>
                </a:gridCol>
                <a:gridCol w="1349347">
                  <a:extLst>
                    <a:ext uri="{9D8B030D-6E8A-4147-A177-3AD203B41FA5}">
                      <a16:colId xmlns:a16="http://schemas.microsoft.com/office/drawing/2014/main" val="11260461"/>
                    </a:ext>
                  </a:extLst>
                </a:gridCol>
              </a:tblGrid>
              <a:tr h="495542">
                <a:tc rowSpan="3">
                  <a:txBody>
                    <a:bodyPr/>
                    <a:lstStyle/>
                    <a:p>
                      <a:pPr>
                        <a:spcAft>
                          <a:spcPts val="0"/>
                        </a:spcAft>
                      </a:pPr>
                      <a:r>
                        <a:rPr lang="fr-FR" sz="1200" dirty="0">
                          <a:effectLst/>
                        </a:rPr>
                        <a:t>Fonctionnalités de masse</a:t>
                      </a:r>
                      <a:endParaRPr lang="fr-FR" sz="1200" dirty="0">
                        <a:effectLst/>
                        <a:latin typeface="Arial" panose="020B0604020202020204" pitchFamily="34" charset="0"/>
                        <a:ea typeface="Calibri" panose="020F0502020204030204" pitchFamily="34" charset="0"/>
                      </a:endParaRPr>
                    </a:p>
                  </a:txBody>
                  <a:tcPr marL="63105" marR="63105" marT="31552" marB="31552" anchor="b"/>
                </a:tc>
                <a:tc rowSpan="2">
                  <a:txBody>
                    <a:bodyPr/>
                    <a:lstStyle/>
                    <a:p>
                      <a:pPr>
                        <a:spcAft>
                          <a:spcPts val="0"/>
                        </a:spcAft>
                      </a:pPr>
                      <a:r>
                        <a:rPr lang="fr-FR" sz="1200" dirty="0">
                          <a:effectLst/>
                        </a:rPr>
                        <a:t>Outils de production bureautique</a:t>
                      </a:r>
                      <a:endParaRPr lang="fr-FR" sz="1200" dirty="0">
                        <a:effectLst/>
                        <a:latin typeface="Arial" panose="020B0604020202020204" pitchFamily="34" charset="0"/>
                        <a:ea typeface="Calibri" panose="020F0502020204030204" pitchFamily="34" charset="0"/>
                      </a:endParaRPr>
                    </a:p>
                  </a:txBody>
                  <a:tcPr marL="63105" marR="63105" marT="31552" marB="31552"/>
                </a:tc>
                <a:tc rowSpan="2">
                  <a:txBody>
                    <a:bodyPr/>
                    <a:lstStyle/>
                    <a:p>
                      <a:pPr>
                        <a:spcAft>
                          <a:spcPts val="0"/>
                        </a:spcAft>
                      </a:pPr>
                      <a:r>
                        <a:rPr lang="fr-FR" sz="1200">
                          <a:effectLst/>
                        </a:rPr>
                        <a:t>Outil de représentation et de localisation</a:t>
                      </a:r>
                      <a:endParaRPr lang="fr-FR" sz="1200">
                        <a:effectLst/>
                        <a:latin typeface="Arial" panose="020B0604020202020204" pitchFamily="34" charset="0"/>
                        <a:ea typeface="Calibri" panose="020F0502020204030204" pitchFamily="34" charset="0"/>
                      </a:endParaRPr>
                    </a:p>
                  </a:txBody>
                  <a:tcPr marL="63105" marR="63105" marT="31552" marB="31552"/>
                </a:tc>
                <a:tc gridSpan="2">
                  <a:txBody>
                    <a:bodyPr/>
                    <a:lstStyle/>
                    <a:p>
                      <a:pPr>
                        <a:spcAft>
                          <a:spcPts val="0"/>
                        </a:spcAft>
                      </a:pPr>
                      <a:r>
                        <a:rPr lang="fr-FR" sz="1200">
                          <a:effectLst/>
                        </a:rPr>
                        <a:t>Outils </a:t>
                      </a:r>
                    </a:p>
                    <a:p>
                      <a:pPr>
                        <a:spcAft>
                          <a:spcPts val="0"/>
                        </a:spcAft>
                      </a:pPr>
                      <a:r>
                        <a:rPr lang="fr-FR" sz="1200">
                          <a:effectLst/>
                        </a:rPr>
                        <a:t>de prétraitement</a:t>
                      </a:r>
                      <a:endParaRPr lang="fr-FR" sz="1200">
                        <a:effectLst/>
                        <a:latin typeface="Arial" panose="020B0604020202020204" pitchFamily="34" charset="0"/>
                        <a:ea typeface="Calibri" panose="020F0502020204030204" pitchFamily="34" charset="0"/>
                      </a:endParaRPr>
                    </a:p>
                  </a:txBody>
                  <a:tcPr marL="63105" marR="63105" marT="31552" marB="31552"/>
                </a:tc>
                <a:tc hMerge="1">
                  <a:txBody>
                    <a:bodyPr/>
                    <a:lstStyle/>
                    <a:p>
                      <a:endParaRPr lang="fr-FR"/>
                    </a:p>
                  </a:txBody>
                  <a:tcPr/>
                </a:tc>
                <a:tc rowSpan="2">
                  <a:txBody>
                    <a:bodyPr/>
                    <a:lstStyle/>
                    <a:p>
                      <a:pPr>
                        <a:spcAft>
                          <a:spcPts val="0"/>
                        </a:spcAft>
                      </a:pPr>
                      <a:r>
                        <a:rPr lang="fr-FR" sz="1200">
                          <a:effectLst/>
                        </a:rPr>
                        <a:t>Système d’archivage électronique</a:t>
                      </a:r>
                      <a:endParaRPr lang="fr-FR" sz="1200">
                        <a:effectLst/>
                        <a:latin typeface="Arial" panose="020B0604020202020204" pitchFamily="34" charset="0"/>
                        <a:ea typeface="Calibri" panose="020F0502020204030204" pitchFamily="34" charset="0"/>
                      </a:endParaRPr>
                    </a:p>
                  </a:txBody>
                  <a:tcPr marL="63105" marR="63105" marT="31552" marB="31552"/>
                </a:tc>
                <a:extLst>
                  <a:ext uri="{0D108BD9-81ED-4DB2-BD59-A6C34878D82A}">
                    <a16:rowId xmlns:a16="http://schemas.microsoft.com/office/drawing/2014/main" val="2871714125"/>
                  </a:ext>
                </a:extLst>
              </a:tr>
              <a:tr h="41733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spcAft>
                          <a:spcPts val="0"/>
                        </a:spcAft>
                      </a:pPr>
                      <a:r>
                        <a:rPr lang="fr-FR" sz="1200">
                          <a:effectLst/>
                        </a:rPr>
                        <a:t>Généraliste</a:t>
                      </a:r>
                      <a:endParaRPr lang="fr-FR" sz="1200">
                        <a:effectLst/>
                        <a:latin typeface="Arial" panose="020B0604020202020204" pitchFamily="34" charset="0"/>
                        <a:ea typeface="Calibri" panose="020F0502020204030204" pitchFamily="34" charset="0"/>
                      </a:endParaRPr>
                    </a:p>
                  </a:txBody>
                  <a:tcPr marL="63105" marR="63105" marT="31552" marB="31552"/>
                </a:tc>
                <a:tc>
                  <a:txBody>
                    <a:bodyPr/>
                    <a:lstStyle/>
                    <a:p>
                      <a:pPr>
                        <a:spcAft>
                          <a:spcPts val="0"/>
                        </a:spcAft>
                      </a:pPr>
                      <a:r>
                        <a:rPr lang="fr-FR" sz="1200">
                          <a:effectLst/>
                        </a:rPr>
                        <a:t>Spécialisés</a:t>
                      </a:r>
                      <a:endParaRPr lang="fr-FR" sz="1200">
                        <a:effectLst/>
                        <a:latin typeface="Arial" panose="020B0604020202020204" pitchFamily="34" charset="0"/>
                        <a:ea typeface="Calibri" panose="020F0502020204030204" pitchFamily="34" charset="0"/>
                      </a:endParaRPr>
                    </a:p>
                  </a:txBody>
                  <a:tcPr marL="63105" marR="63105" marT="31552" marB="31552"/>
                </a:tc>
                <a:tc vMerge="1">
                  <a:txBody>
                    <a:bodyPr/>
                    <a:lstStyle/>
                    <a:p>
                      <a:endParaRPr lang="fr-FR"/>
                    </a:p>
                  </a:txBody>
                  <a:tcPr/>
                </a:tc>
                <a:extLst>
                  <a:ext uri="{0D108BD9-81ED-4DB2-BD59-A6C34878D82A}">
                    <a16:rowId xmlns:a16="http://schemas.microsoft.com/office/drawing/2014/main" val="553009754"/>
                  </a:ext>
                </a:extLst>
              </a:tr>
              <a:tr h="912873">
                <a:tc vMerge="1">
                  <a:txBody>
                    <a:bodyPr/>
                    <a:lstStyle/>
                    <a:p>
                      <a:endParaRPr lang="fr-FR"/>
                    </a:p>
                  </a:txBody>
                  <a:tcPr/>
                </a:tc>
                <a:tc>
                  <a:txBody>
                    <a:bodyPr/>
                    <a:lstStyle/>
                    <a:p>
                      <a:pPr>
                        <a:spcAft>
                          <a:spcPts val="0"/>
                        </a:spcAft>
                      </a:pPr>
                      <a:r>
                        <a:rPr lang="fr-FR" sz="1200">
                          <a:effectLst/>
                        </a:rPr>
                        <a:t>Arborescence Windows et suites bureautiques</a:t>
                      </a:r>
                      <a:endParaRPr lang="fr-FR" sz="1200">
                        <a:effectLst/>
                        <a:latin typeface="Arial" panose="020B0604020202020204" pitchFamily="34" charset="0"/>
                        <a:ea typeface="Calibri" panose="020F0502020204030204" pitchFamily="34" charset="0"/>
                      </a:endParaRPr>
                    </a:p>
                  </a:txBody>
                  <a:tcPr marL="63105" marR="63105" marT="31552" marB="31552"/>
                </a:tc>
                <a:tc>
                  <a:txBody>
                    <a:bodyPr/>
                    <a:lstStyle/>
                    <a:p>
                      <a:pPr>
                        <a:spcAft>
                          <a:spcPts val="0"/>
                        </a:spcAft>
                      </a:pPr>
                      <a:r>
                        <a:rPr lang="fr-FR" sz="1200" dirty="0" err="1">
                          <a:effectLst/>
                        </a:rPr>
                        <a:t>Archifiltre</a:t>
                      </a:r>
                      <a:endParaRPr lang="fr-FR" sz="1200" dirty="0">
                        <a:effectLst/>
                      </a:endParaRPr>
                    </a:p>
                    <a:p>
                      <a:pPr>
                        <a:spcAft>
                          <a:spcPts val="0"/>
                        </a:spcAft>
                      </a:pPr>
                      <a:r>
                        <a:rPr lang="fr-FR" sz="1200" dirty="0">
                          <a:effectLst/>
                        </a:rPr>
                        <a:t>(logiciel libre)</a:t>
                      </a:r>
                      <a:endParaRPr lang="fr-FR" sz="1200" dirty="0">
                        <a:effectLst/>
                        <a:latin typeface="Arial" panose="020B0604020202020204" pitchFamily="34" charset="0"/>
                        <a:ea typeface="Calibri" panose="020F0502020204030204" pitchFamily="34" charset="0"/>
                      </a:endParaRPr>
                    </a:p>
                  </a:txBody>
                  <a:tcPr marL="63105" marR="63105" marT="31552" marB="31552"/>
                </a:tc>
                <a:tc>
                  <a:txBody>
                    <a:bodyPr/>
                    <a:lstStyle/>
                    <a:p>
                      <a:pPr>
                        <a:spcAft>
                          <a:spcPts val="0"/>
                        </a:spcAft>
                      </a:pPr>
                      <a:r>
                        <a:rPr lang="fr-FR" sz="1200" dirty="0">
                          <a:effectLst/>
                        </a:rPr>
                        <a:t>Octave</a:t>
                      </a:r>
                    </a:p>
                    <a:p>
                      <a:pPr>
                        <a:spcAft>
                          <a:spcPts val="0"/>
                        </a:spcAft>
                      </a:pPr>
                      <a:r>
                        <a:rPr lang="fr-FR" sz="1200" dirty="0">
                          <a:effectLst/>
                        </a:rPr>
                        <a:t>(logiciel libre)</a:t>
                      </a:r>
                      <a:endParaRPr lang="fr-FR" sz="1200" dirty="0">
                        <a:effectLst/>
                        <a:latin typeface="Arial" panose="020B0604020202020204" pitchFamily="34" charset="0"/>
                        <a:ea typeface="Calibri" panose="020F0502020204030204" pitchFamily="34" charset="0"/>
                      </a:endParaRPr>
                    </a:p>
                  </a:txBody>
                  <a:tcPr marL="63105" marR="63105" marT="31552" marB="31552"/>
                </a:tc>
                <a:tc>
                  <a:txBody>
                    <a:bodyPr/>
                    <a:lstStyle/>
                    <a:p>
                      <a:pPr>
                        <a:spcAft>
                          <a:spcPts val="0"/>
                        </a:spcAft>
                      </a:pPr>
                      <a:r>
                        <a:rPr lang="fr-FR" sz="1200" u="none" dirty="0">
                          <a:effectLst/>
                        </a:rPr>
                        <a:t>Logiciels libres spécialisés</a:t>
                      </a:r>
                    </a:p>
                    <a:p>
                      <a:pPr>
                        <a:spcAft>
                          <a:spcPts val="0"/>
                        </a:spcAft>
                      </a:pPr>
                      <a:r>
                        <a:rPr lang="fr-FR" sz="1200" u="none" dirty="0">
                          <a:effectLst/>
                          <a:latin typeface="Arial" panose="020B0604020202020204" pitchFamily="34" charset="0"/>
                          <a:ea typeface="Calibri" panose="020F0502020204030204" pitchFamily="34" charset="0"/>
                        </a:rPr>
                        <a:t>(cf. </a:t>
                      </a:r>
                      <a:r>
                        <a:rPr lang="fr-FR" sz="1200" u="none" dirty="0">
                          <a:effectLst/>
                          <a:latin typeface="Arial" panose="020B0604020202020204" pitchFamily="34" charset="0"/>
                          <a:ea typeface="Calibri" panose="020F0502020204030204" pitchFamily="34" charset="0"/>
                          <a:hlinkClick r:id="rId2"/>
                        </a:rPr>
                        <a:t>présentation par le SIAF</a:t>
                      </a:r>
                      <a:r>
                        <a:rPr lang="fr-FR" sz="1200" u="none" dirty="0">
                          <a:effectLst/>
                          <a:latin typeface="Arial" panose="020B0604020202020204" pitchFamily="34" charset="0"/>
                          <a:ea typeface="Calibri" panose="020F0502020204030204" pitchFamily="34" charset="0"/>
                        </a:rPr>
                        <a:t>)</a:t>
                      </a:r>
                    </a:p>
                  </a:txBody>
                  <a:tcPr marL="63105" marR="63105" marT="31552" marB="31552"/>
                </a:tc>
                <a:tc>
                  <a:txBody>
                    <a:bodyPr/>
                    <a:lstStyle/>
                    <a:p>
                      <a:pPr>
                        <a:spcAft>
                          <a:spcPts val="0"/>
                        </a:spcAft>
                      </a:pPr>
                      <a:r>
                        <a:rPr lang="fr-FR" sz="1200" dirty="0">
                          <a:effectLst/>
                        </a:rPr>
                        <a:t>as@lae</a:t>
                      </a:r>
                    </a:p>
                    <a:p>
                      <a:pPr>
                        <a:spcAft>
                          <a:spcPts val="0"/>
                        </a:spcAft>
                      </a:pPr>
                      <a:r>
                        <a:rPr lang="fr-FR" sz="1200" dirty="0">
                          <a:effectLst/>
                        </a:rPr>
                        <a:t>(logiciel libre)</a:t>
                      </a:r>
                      <a:endParaRPr lang="fr-FR" sz="1200" dirty="0">
                        <a:effectLst/>
                        <a:latin typeface="Arial" panose="020B0604020202020204" pitchFamily="34" charset="0"/>
                        <a:ea typeface="Calibri" panose="020F0502020204030204" pitchFamily="34" charset="0"/>
                      </a:endParaRPr>
                    </a:p>
                  </a:txBody>
                  <a:tcPr marL="63105" marR="63105" marT="31552" marB="31552"/>
                </a:tc>
                <a:extLst>
                  <a:ext uri="{0D108BD9-81ED-4DB2-BD59-A6C34878D82A}">
                    <a16:rowId xmlns:a16="http://schemas.microsoft.com/office/drawing/2014/main" val="66575792"/>
                  </a:ext>
                </a:extLst>
              </a:tr>
              <a:tr h="495542">
                <a:tc>
                  <a:txBody>
                    <a:bodyPr/>
                    <a:lstStyle/>
                    <a:p>
                      <a:pPr>
                        <a:spcAft>
                          <a:spcPts val="0"/>
                        </a:spcAft>
                      </a:pPr>
                      <a:r>
                        <a:rPr lang="fr-FR" sz="1200" dirty="0">
                          <a:effectLst/>
                        </a:rPr>
                        <a:t>analyser une arborescence (format,</a:t>
                      </a:r>
                      <a:r>
                        <a:rPr lang="fr-FR" sz="1200" baseline="0" dirty="0">
                          <a:effectLst/>
                        </a:rPr>
                        <a:t> </a:t>
                      </a:r>
                      <a:r>
                        <a:rPr lang="fr-FR" sz="1200" dirty="0">
                          <a:effectLst/>
                        </a:rPr>
                        <a:t>poids et date des fichiers)</a:t>
                      </a:r>
                      <a:endParaRPr lang="fr-FR" sz="1200" dirty="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non</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dirty="0">
                          <a:effectLst/>
                        </a:rPr>
                        <a:t>oui</a:t>
                      </a:r>
                      <a:endParaRPr lang="fr-FR" sz="1200" dirty="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non</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non</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non</a:t>
                      </a:r>
                      <a:endParaRPr lang="fr-FR" sz="1200">
                        <a:effectLst/>
                        <a:latin typeface="Arial" panose="020B0604020202020204" pitchFamily="34" charset="0"/>
                        <a:ea typeface="Calibri" panose="020F0502020204030204" pitchFamily="34" charset="0"/>
                      </a:endParaRPr>
                    </a:p>
                  </a:txBody>
                  <a:tcPr marL="63105" marR="63105" marT="31552" marB="31552" anchor="ctr"/>
                </a:tc>
                <a:extLst>
                  <a:ext uri="{0D108BD9-81ED-4DB2-BD59-A6C34878D82A}">
                    <a16:rowId xmlns:a16="http://schemas.microsoft.com/office/drawing/2014/main" val="2684122116"/>
                  </a:ext>
                </a:extLst>
              </a:tr>
              <a:tr h="344619">
                <a:tc>
                  <a:txBody>
                    <a:bodyPr/>
                    <a:lstStyle/>
                    <a:p>
                      <a:pPr>
                        <a:spcAft>
                          <a:spcPts val="0"/>
                        </a:spcAft>
                      </a:pPr>
                      <a:r>
                        <a:rPr lang="fr-FR" sz="1200">
                          <a:effectLst/>
                        </a:rPr>
                        <a:t>reclasser les fichiers</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oui</a:t>
                      </a:r>
                      <a:endParaRPr lang="fr-FR" sz="1200">
                        <a:effectLst/>
                        <a:latin typeface="Arial" panose="020B0604020202020204" pitchFamily="34" charset="0"/>
                        <a:ea typeface="Calibri" panose="020F0502020204030204" pitchFamily="34" charset="0"/>
                      </a:endParaRPr>
                    </a:p>
                  </a:txBody>
                  <a:tcPr marL="63105" marR="63105" marT="31552" marB="31552" anchor="ctr"/>
                </a:tc>
                <a:tc rowSpan="7">
                  <a:txBody>
                    <a:bodyPr/>
                    <a:lstStyle/>
                    <a:p>
                      <a:pPr algn="l">
                        <a:spcAft>
                          <a:spcPts val="0"/>
                        </a:spcAft>
                      </a:pPr>
                      <a:r>
                        <a:rPr lang="fr-FR" sz="1200" dirty="0">
                          <a:effectLst/>
                          <a:latin typeface="Arial" panose="020B0604020202020204" pitchFamily="34" charset="0"/>
                          <a:ea typeface="Calibri" panose="020F0502020204030204" pitchFamily="34" charset="0"/>
                        </a:rPr>
                        <a:t>A l’origine </a:t>
                      </a:r>
                      <a:r>
                        <a:rPr lang="fr-FR" sz="1200" dirty="0" err="1">
                          <a:effectLst/>
                          <a:latin typeface="Arial" panose="020B0604020202020204" pitchFamily="34" charset="0"/>
                          <a:ea typeface="Calibri" panose="020F0502020204030204" pitchFamily="34" charset="0"/>
                        </a:rPr>
                        <a:t>Archifiltre</a:t>
                      </a:r>
                      <a:r>
                        <a:rPr lang="fr-FR" sz="1200" dirty="0">
                          <a:effectLst/>
                          <a:latin typeface="Arial" panose="020B0604020202020204" pitchFamily="34" charset="0"/>
                          <a:ea typeface="Calibri" panose="020F0502020204030204" pitchFamily="34" charset="0"/>
                        </a:rPr>
                        <a:t> est un outil de visualisation des données</a:t>
                      </a:r>
                      <a:r>
                        <a:rPr lang="fr-FR" sz="1200" baseline="0" dirty="0">
                          <a:effectLst/>
                          <a:latin typeface="Arial" panose="020B0604020202020204" pitchFamily="34" charset="0"/>
                          <a:ea typeface="Calibri" panose="020F0502020204030204" pitchFamily="34" charset="0"/>
                        </a:rPr>
                        <a:t>. Il permet d’analyser une arborescence et d’agir en conséquence avec des outils tiers.</a:t>
                      </a:r>
                    </a:p>
                    <a:p>
                      <a:pPr algn="l">
                        <a:spcAft>
                          <a:spcPts val="0"/>
                        </a:spcAft>
                      </a:pPr>
                      <a:endParaRPr lang="fr-FR" sz="1200" baseline="0" dirty="0">
                        <a:effectLst/>
                        <a:latin typeface="Arial" panose="020B0604020202020204" pitchFamily="34" charset="0"/>
                        <a:ea typeface="Calibri" panose="020F0502020204030204" pitchFamily="34" charset="0"/>
                      </a:endParaRPr>
                    </a:p>
                    <a:p>
                      <a:pPr algn="l">
                        <a:spcAft>
                          <a:spcPts val="0"/>
                        </a:spcAft>
                      </a:pPr>
                      <a:r>
                        <a:rPr lang="fr-FR" sz="1200" baseline="0">
                          <a:effectLst/>
                          <a:latin typeface="Arial" panose="020B0604020202020204" pitchFamily="34" charset="0"/>
                          <a:ea typeface="Calibri" panose="020F0502020204030204" pitchFamily="34" charset="0"/>
                        </a:rPr>
                        <a:t>Voir la </a:t>
                      </a:r>
                      <a:r>
                        <a:rPr lang="fr-FR" sz="1200" baseline="0" dirty="0">
                          <a:effectLst/>
                          <a:latin typeface="Arial" panose="020B0604020202020204" pitchFamily="34" charset="0"/>
                          <a:ea typeface="Calibri" panose="020F0502020204030204" pitchFamily="34" charset="0"/>
                        </a:rPr>
                        <a:t>Mission des archives des ministères sociaux pour plus d’informations. </a:t>
                      </a:r>
                      <a:endParaRPr lang="fr-FR" sz="1200" dirty="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oui</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sans doute</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non</a:t>
                      </a:r>
                      <a:endParaRPr lang="fr-FR" sz="1200">
                        <a:effectLst/>
                        <a:latin typeface="Arial" panose="020B0604020202020204" pitchFamily="34" charset="0"/>
                        <a:ea typeface="Calibri" panose="020F0502020204030204" pitchFamily="34" charset="0"/>
                      </a:endParaRPr>
                    </a:p>
                  </a:txBody>
                  <a:tcPr marL="63105" marR="63105" marT="31552" marB="31552" anchor="ctr"/>
                </a:tc>
                <a:extLst>
                  <a:ext uri="{0D108BD9-81ED-4DB2-BD59-A6C34878D82A}">
                    <a16:rowId xmlns:a16="http://schemas.microsoft.com/office/drawing/2014/main" val="1983729365"/>
                  </a:ext>
                </a:extLst>
              </a:tr>
              <a:tr h="344619">
                <a:tc>
                  <a:txBody>
                    <a:bodyPr/>
                    <a:lstStyle/>
                    <a:p>
                      <a:pPr>
                        <a:spcAft>
                          <a:spcPts val="0"/>
                        </a:spcAft>
                      </a:pPr>
                      <a:r>
                        <a:rPr lang="fr-FR" sz="1200">
                          <a:effectLst/>
                        </a:rPr>
                        <a:t>renommer les fichiers</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à l’unité</a:t>
                      </a:r>
                      <a:endParaRPr lang="fr-FR" sz="1200">
                        <a:effectLst/>
                        <a:latin typeface="Arial" panose="020B0604020202020204" pitchFamily="34" charset="0"/>
                        <a:ea typeface="Calibri" panose="020F0502020204030204" pitchFamily="34" charset="0"/>
                      </a:endParaRPr>
                    </a:p>
                  </a:txBody>
                  <a:tcPr marL="63105" marR="63105" marT="31552" marB="31552" anchor="ctr"/>
                </a:tc>
                <a:tc vMerge="1">
                  <a:txBody>
                    <a:bodyPr/>
                    <a:lstStyle/>
                    <a:p>
                      <a:pPr algn="ctr">
                        <a:spcAft>
                          <a:spcPts val="0"/>
                        </a:spcAft>
                      </a:pPr>
                      <a:endParaRPr lang="fr-FR" sz="1200" dirty="0">
                        <a:effectLst/>
                        <a:latin typeface="Arial" panose="020B0604020202020204" pitchFamily="34" charset="0"/>
                        <a:ea typeface="Calibri" panose="020F0502020204030204" pitchFamily="34" charset="0"/>
                      </a:endParaRPr>
                    </a:p>
                  </a:txBody>
                  <a:tcPr marL="0" marR="0" marT="0" marB="0" anchor="ctr"/>
                </a:tc>
                <a:tc>
                  <a:txBody>
                    <a:bodyPr/>
                    <a:lstStyle/>
                    <a:p>
                      <a:pPr algn="ctr">
                        <a:spcAft>
                          <a:spcPts val="0"/>
                        </a:spcAft>
                      </a:pPr>
                      <a:r>
                        <a:rPr lang="fr-FR" sz="1200">
                          <a:effectLst/>
                        </a:rPr>
                        <a:t>oui, en masse</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oui, en masse</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non</a:t>
                      </a:r>
                      <a:endParaRPr lang="fr-FR" sz="1200">
                        <a:effectLst/>
                        <a:latin typeface="Arial" panose="020B0604020202020204" pitchFamily="34" charset="0"/>
                        <a:ea typeface="Calibri" panose="020F0502020204030204" pitchFamily="34" charset="0"/>
                      </a:endParaRPr>
                    </a:p>
                  </a:txBody>
                  <a:tcPr marL="63105" marR="63105" marT="31552" marB="31552" anchor="ctr"/>
                </a:tc>
                <a:extLst>
                  <a:ext uri="{0D108BD9-81ED-4DB2-BD59-A6C34878D82A}">
                    <a16:rowId xmlns:a16="http://schemas.microsoft.com/office/drawing/2014/main" val="2288983187"/>
                  </a:ext>
                </a:extLst>
              </a:tr>
              <a:tr h="469268">
                <a:tc>
                  <a:txBody>
                    <a:bodyPr/>
                    <a:lstStyle/>
                    <a:p>
                      <a:pPr>
                        <a:spcAft>
                          <a:spcPts val="0"/>
                        </a:spcAft>
                      </a:pPr>
                      <a:r>
                        <a:rPr lang="fr-FR" sz="1200" dirty="0">
                          <a:effectLst/>
                        </a:rPr>
                        <a:t>vérifier le format des fichiers : sont-ils bien formés et valides ?</a:t>
                      </a:r>
                      <a:endParaRPr lang="fr-FR" sz="1200" dirty="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non</a:t>
                      </a:r>
                      <a:endParaRPr lang="fr-FR" sz="1200">
                        <a:effectLst/>
                        <a:latin typeface="Arial" panose="020B0604020202020204" pitchFamily="34" charset="0"/>
                        <a:ea typeface="Calibri" panose="020F0502020204030204" pitchFamily="34" charset="0"/>
                      </a:endParaRPr>
                    </a:p>
                  </a:txBody>
                  <a:tcPr marL="63105" marR="63105" marT="31552" marB="31552" anchor="ctr"/>
                </a:tc>
                <a:tc vMerge="1">
                  <a:txBody>
                    <a:bodyPr/>
                    <a:lstStyle/>
                    <a:p>
                      <a:pPr algn="ctr">
                        <a:spcAft>
                          <a:spcPts val="0"/>
                        </a:spcAft>
                      </a:pPr>
                      <a:endParaRPr lang="fr-FR" sz="1200" dirty="0">
                        <a:effectLst/>
                        <a:latin typeface="Arial" panose="020B0604020202020204" pitchFamily="34" charset="0"/>
                        <a:ea typeface="Calibri" panose="020F0502020204030204" pitchFamily="34" charset="0"/>
                      </a:endParaRPr>
                    </a:p>
                  </a:txBody>
                  <a:tcPr marL="0" marR="0" marT="0" marB="0" anchor="ctr"/>
                </a:tc>
                <a:tc>
                  <a:txBody>
                    <a:bodyPr/>
                    <a:lstStyle/>
                    <a:p>
                      <a:pPr algn="ctr">
                        <a:spcAft>
                          <a:spcPts val="0"/>
                        </a:spcAft>
                      </a:pPr>
                      <a:r>
                        <a:rPr lang="fr-FR" sz="1200">
                          <a:effectLst/>
                        </a:rPr>
                        <a:t>oui</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oui (ex. : </a:t>
                      </a:r>
                      <a:r>
                        <a:rPr lang="fr-FR" sz="1200" u="sng">
                          <a:effectLst/>
                          <a:hlinkClick r:id="rId3"/>
                        </a:rPr>
                        <a:t>outil Facile </a:t>
                      </a:r>
                      <a:endParaRPr lang="fr-FR" sz="1200">
                        <a:effectLst/>
                      </a:endParaRPr>
                    </a:p>
                    <a:p>
                      <a:pPr algn="ctr">
                        <a:spcAft>
                          <a:spcPts val="0"/>
                        </a:spcAft>
                      </a:pPr>
                      <a:r>
                        <a:rPr lang="fr-FR" sz="1200" u="sng">
                          <a:effectLst/>
                          <a:hlinkClick r:id="rId3"/>
                        </a:rPr>
                        <a:t>du CINES</a:t>
                      </a:r>
                      <a:r>
                        <a:rPr lang="fr-FR" sz="1200">
                          <a:effectLst/>
                        </a:rPr>
                        <a:t>)</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oui</a:t>
                      </a:r>
                      <a:endParaRPr lang="fr-FR" sz="1200">
                        <a:effectLst/>
                        <a:latin typeface="Arial" panose="020B0604020202020204" pitchFamily="34" charset="0"/>
                        <a:ea typeface="Calibri" panose="020F0502020204030204" pitchFamily="34" charset="0"/>
                      </a:endParaRPr>
                    </a:p>
                  </a:txBody>
                  <a:tcPr marL="63105" marR="63105" marT="31552" marB="31552" anchor="ctr"/>
                </a:tc>
                <a:extLst>
                  <a:ext uri="{0D108BD9-81ED-4DB2-BD59-A6C34878D82A}">
                    <a16:rowId xmlns:a16="http://schemas.microsoft.com/office/drawing/2014/main" val="3499083922"/>
                  </a:ext>
                </a:extLst>
              </a:tr>
              <a:tr h="495542">
                <a:tc>
                  <a:txBody>
                    <a:bodyPr/>
                    <a:lstStyle/>
                    <a:p>
                      <a:pPr>
                        <a:spcAft>
                          <a:spcPts val="0"/>
                        </a:spcAft>
                      </a:pPr>
                      <a:r>
                        <a:rPr lang="fr-FR" sz="1200">
                          <a:effectLst/>
                        </a:rPr>
                        <a:t>convertir le format des fichiers</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dirty="0">
                          <a:effectLst/>
                        </a:rPr>
                        <a:t>à l’unité</a:t>
                      </a:r>
                      <a:endParaRPr lang="fr-FR" sz="1200" dirty="0">
                        <a:effectLst/>
                        <a:latin typeface="Arial" panose="020B0604020202020204" pitchFamily="34" charset="0"/>
                        <a:ea typeface="Calibri" panose="020F0502020204030204" pitchFamily="34" charset="0"/>
                      </a:endParaRPr>
                    </a:p>
                  </a:txBody>
                  <a:tcPr marL="63105" marR="63105" marT="31552" marB="31552" anchor="ctr"/>
                </a:tc>
                <a:tc vMerge="1">
                  <a:txBody>
                    <a:bodyPr/>
                    <a:lstStyle/>
                    <a:p>
                      <a:pPr algn="ctr">
                        <a:spcAft>
                          <a:spcPts val="0"/>
                        </a:spcAft>
                      </a:pPr>
                      <a:endParaRPr lang="fr-FR" sz="1200" dirty="0">
                        <a:effectLst/>
                        <a:latin typeface="Arial" panose="020B0604020202020204" pitchFamily="34" charset="0"/>
                        <a:ea typeface="Calibri" panose="020F0502020204030204" pitchFamily="34" charset="0"/>
                      </a:endParaRPr>
                    </a:p>
                  </a:txBody>
                  <a:tcPr marL="0" marR="0" marT="0" marB="0" anchor="ctr"/>
                </a:tc>
                <a:tc>
                  <a:txBody>
                    <a:bodyPr/>
                    <a:lstStyle/>
                    <a:p>
                      <a:pPr algn="ctr">
                        <a:spcAft>
                          <a:spcPts val="0"/>
                        </a:spcAft>
                      </a:pPr>
                      <a:r>
                        <a:rPr lang="fr-FR" sz="1200">
                          <a:effectLst/>
                        </a:rPr>
                        <a:t>oui</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oui</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oui</a:t>
                      </a:r>
                      <a:endParaRPr lang="fr-FR" sz="1200">
                        <a:effectLst/>
                        <a:latin typeface="Arial" panose="020B0604020202020204" pitchFamily="34" charset="0"/>
                        <a:ea typeface="Calibri" panose="020F0502020204030204" pitchFamily="34" charset="0"/>
                      </a:endParaRPr>
                    </a:p>
                  </a:txBody>
                  <a:tcPr marL="63105" marR="63105" marT="31552" marB="31552" anchor="ctr"/>
                </a:tc>
                <a:extLst>
                  <a:ext uri="{0D108BD9-81ED-4DB2-BD59-A6C34878D82A}">
                    <a16:rowId xmlns:a16="http://schemas.microsoft.com/office/drawing/2014/main" val="483846416"/>
                  </a:ext>
                </a:extLst>
              </a:tr>
              <a:tr h="556033">
                <a:tc>
                  <a:txBody>
                    <a:bodyPr/>
                    <a:lstStyle/>
                    <a:p>
                      <a:pPr>
                        <a:spcAft>
                          <a:spcPts val="0"/>
                        </a:spcAft>
                      </a:pPr>
                      <a:r>
                        <a:rPr lang="fr-FR" sz="1200">
                          <a:effectLst/>
                        </a:rPr>
                        <a:t>dédoublonner</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non</a:t>
                      </a:r>
                      <a:endParaRPr lang="fr-FR" sz="1200">
                        <a:effectLst/>
                        <a:latin typeface="Arial" panose="020B0604020202020204" pitchFamily="34" charset="0"/>
                        <a:ea typeface="Calibri" panose="020F0502020204030204" pitchFamily="34" charset="0"/>
                      </a:endParaRPr>
                    </a:p>
                  </a:txBody>
                  <a:tcPr marL="63105" marR="63105" marT="31552" marB="31552" anchor="ctr"/>
                </a:tc>
                <a:tc vMerge="1">
                  <a:txBody>
                    <a:bodyPr/>
                    <a:lstStyle/>
                    <a:p>
                      <a:pPr algn="ctr">
                        <a:spcAft>
                          <a:spcPts val="0"/>
                        </a:spcAft>
                      </a:pPr>
                      <a:endParaRPr lang="fr-FR" sz="1200" dirty="0">
                        <a:effectLst/>
                        <a:latin typeface="Arial" panose="020B0604020202020204" pitchFamily="34" charset="0"/>
                        <a:ea typeface="Calibri" panose="020F0502020204030204" pitchFamily="34" charset="0"/>
                      </a:endParaRPr>
                    </a:p>
                  </a:txBody>
                  <a:tcPr marL="0" marR="0" marT="0" marB="0" anchor="ctr"/>
                </a:tc>
                <a:tc>
                  <a:txBody>
                    <a:bodyPr/>
                    <a:lstStyle/>
                    <a:p>
                      <a:pPr algn="ctr">
                        <a:spcAft>
                          <a:spcPts val="0"/>
                        </a:spcAft>
                      </a:pPr>
                      <a:r>
                        <a:rPr lang="fr-FR" sz="1200">
                          <a:effectLst/>
                        </a:rPr>
                        <a:t>oui (par calcul d’empreinte)</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oui (ex. : Duplicate Cleaner, multicritère)</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non</a:t>
                      </a:r>
                      <a:endParaRPr lang="fr-FR" sz="1200">
                        <a:effectLst/>
                        <a:latin typeface="Arial" panose="020B0604020202020204" pitchFamily="34" charset="0"/>
                        <a:ea typeface="Calibri" panose="020F0502020204030204" pitchFamily="34" charset="0"/>
                      </a:endParaRPr>
                    </a:p>
                  </a:txBody>
                  <a:tcPr marL="63105" marR="63105" marT="31552" marB="31552" anchor="ctr"/>
                </a:tc>
                <a:extLst>
                  <a:ext uri="{0D108BD9-81ED-4DB2-BD59-A6C34878D82A}">
                    <a16:rowId xmlns:a16="http://schemas.microsoft.com/office/drawing/2014/main" val="2799431678"/>
                  </a:ext>
                </a:extLst>
              </a:tr>
              <a:tr h="344619">
                <a:tc>
                  <a:txBody>
                    <a:bodyPr/>
                    <a:lstStyle/>
                    <a:p>
                      <a:pPr>
                        <a:spcAft>
                          <a:spcPts val="0"/>
                        </a:spcAft>
                      </a:pPr>
                      <a:r>
                        <a:rPr lang="fr-FR" sz="1200">
                          <a:effectLst/>
                        </a:rPr>
                        <a:t>ajouter des métadonnées</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oui</a:t>
                      </a:r>
                      <a:endParaRPr lang="fr-FR" sz="1200">
                        <a:effectLst/>
                        <a:latin typeface="Arial" panose="020B0604020202020204" pitchFamily="34" charset="0"/>
                        <a:ea typeface="Calibri" panose="020F0502020204030204" pitchFamily="34" charset="0"/>
                      </a:endParaRPr>
                    </a:p>
                  </a:txBody>
                  <a:tcPr marL="63105" marR="63105" marT="31552" marB="31552" anchor="ctr"/>
                </a:tc>
                <a:tc vMerge="1">
                  <a:txBody>
                    <a:bodyPr/>
                    <a:lstStyle/>
                    <a:p>
                      <a:pPr algn="ctr"/>
                      <a:endParaRPr lang="fr-FR" sz="1200" dirty="0">
                        <a:effectLst/>
                        <a:latin typeface="Arial" panose="020B0604020202020204" pitchFamily="34" charset="0"/>
                      </a:endParaRPr>
                    </a:p>
                  </a:txBody>
                  <a:tcPr marL="0" marR="0" marT="0" marB="0" anchor="ctr"/>
                </a:tc>
                <a:tc>
                  <a:txBody>
                    <a:bodyPr/>
                    <a:lstStyle/>
                    <a:p>
                      <a:pPr algn="ctr">
                        <a:spcAft>
                          <a:spcPts val="0"/>
                        </a:spcAft>
                      </a:pPr>
                      <a:r>
                        <a:rPr lang="fr-FR" sz="1200">
                          <a:effectLst/>
                        </a:rPr>
                        <a:t>oui</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sûrement</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oui</a:t>
                      </a:r>
                      <a:endParaRPr lang="fr-FR" sz="1200">
                        <a:effectLst/>
                        <a:latin typeface="Arial" panose="020B0604020202020204" pitchFamily="34" charset="0"/>
                        <a:ea typeface="Calibri" panose="020F0502020204030204" pitchFamily="34" charset="0"/>
                      </a:endParaRPr>
                    </a:p>
                  </a:txBody>
                  <a:tcPr marL="63105" marR="63105" marT="31552" marB="31552" anchor="ctr"/>
                </a:tc>
                <a:extLst>
                  <a:ext uri="{0D108BD9-81ED-4DB2-BD59-A6C34878D82A}">
                    <a16:rowId xmlns:a16="http://schemas.microsoft.com/office/drawing/2014/main" val="3012859391"/>
                  </a:ext>
                </a:extLst>
              </a:tr>
              <a:tr h="937961">
                <a:tc>
                  <a:txBody>
                    <a:bodyPr/>
                    <a:lstStyle/>
                    <a:p>
                      <a:pPr>
                        <a:spcAft>
                          <a:spcPts val="0"/>
                        </a:spcAft>
                      </a:pPr>
                      <a:r>
                        <a:rPr lang="fr-FR" sz="1200" dirty="0">
                          <a:effectLst/>
                        </a:rPr>
                        <a:t>convertir une arborescence en un paquet d’information (SIP) formé : </a:t>
                      </a:r>
                    </a:p>
                    <a:p>
                      <a:pPr marL="342900" lvl="0" indent="-342900">
                        <a:spcAft>
                          <a:spcPts val="0"/>
                        </a:spcAft>
                        <a:buFont typeface="Arial" panose="020B0604020202020204" pitchFamily="34" charset="0"/>
                        <a:buChar char="•"/>
                        <a:tabLst>
                          <a:tab pos="457200" algn="l"/>
                        </a:tabLst>
                      </a:pPr>
                      <a:r>
                        <a:rPr lang="fr-FR" sz="1200" dirty="0">
                          <a:effectLst/>
                        </a:rPr>
                        <a:t>des fichiers à conserver</a:t>
                      </a:r>
                    </a:p>
                    <a:p>
                      <a:pPr marL="342900" lvl="0" indent="-342900">
                        <a:spcAft>
                          <a:spcPts val="0"/>
                        </a:spcAft>
                        <a:buFont typeface="Arial" panose="020B0604020202020204" pitchFamily="34" charset="0"/>
                        <a:buChar char="•"/>
                        <a:tabLst>
                          <a:tab pos="457200" algn="l"/>
                        </a:tabLst>
                      </a:pPr>
                      <a:r>
                        <a:rPr lang="fr-FR" sz="1200" dirty="0">
                          <a:effectLst/>
                        </a:rPr>
                        <a:t>du bordereau de transfert contenant les métadonnées</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txBody>
                  <a:tcPr marL="63105" marR="63105" marT="31552" marB="31552" anchor="ctr"/>
                </a:tc>
                <a:tc>
                  <a:txBody>
                    <a:bodyPr/>
                    <a:lstStyle/>
                    <a:p>
                      <a:pPr algn="ctr">
                        <a:spcAft>
                          <a:spcPts val="0"/>
                        </a:spcAft>
                      </a:pPr>
                      <a:r>
                        <a:rPr lang="fr-FR" sz="1200">
                          <a:effectLst/>
                        </a:rPr>
                        <a:t>non</a:t>
                      </a:r>
                      <a:endParaRPr lang="fr-FR" sz="1200">
                        <a:effectLst/>
                        <a:latin typeface="Arial" panose="020B0604020202020204" pitchFamily="34" charset="0"/>
                        <a:ea typeface="Calibri" panose="020F0502020204030204" pitchFamily="34" charset="0"/>
                      </a:endParaRPr>
                    </a:p>
                  </a:txBody>
                  <a:tcPr marL="63105" marR="63105" marT="31552" marB="31552" anchor="ctr"/>
                </a:tc>
                <a:tc vMerge="1">
                  <a:txBody>
                    <a:bodyPr/>
                    <a:lstStyle/>
                    <a:p>
                      <a:pPr algn="ctr"/>
                      <a:endParaRPr lang="fr-FR" sz="1200" dirty="0">
                        <a:effectLst/>
                        <a:latin typeface="Arial" panose="020B0604020202020204" pitchFamily="34" charset="0"/>
                      </a:endParaRPr>
                    </a:p>
                  </a:txBody>
                  <a:tcPr marL="0" marR="0" marT="0" marB="0" anchor="ctr"/>
                </a:tc>
                <a:tc>
                  <a:txBody>
                    <a:bodyPr/>
                    <a:lstStyle/>
                    <a:p>
                      <a:pPr algn="ctr">
                        <a:spcAft>
                          <a:spcPts val="0"/>
                        </a:spcAft>
                      </a:pPr>
                      <a:r>
                        <a:rPr lang="fr-FR" sz="1200">
                          <a:effectLst/>
                        </a:rPr>
                        <a:t>oui</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a:effectLst/>
                        </a:rPr>
                        <a:t>non</a:t>
                      </a:r>
                      <a:endParaRPr lang="fr-FR" sz="1200">
                        <a:effectLst/>
                        <a:latin typeface="Arial" panose="020B0604020202020204" pitchFamily="34" charset="0"/>
                        <a:ea typeface="Calibri" panose="020F0502020204030204" pitchFamily="34" charset="0"/>
                      </a:endParaRPr>
                    </a:p>
                  </a:txBody>
                  <a:tcPr marL="63105" marR="63105" marT="31552" marB="31552" anchor="ctr"/>
                </a:tc>
                <a:tc>
                  <a:txBody>
                    <a:bodyPr/>
                    <a:lstStyle/>
                    <a:p>
                      <a:pPr algn="ctr">
                        <a:spcAft>
                          <a:spcPts val="0"/>
                        </a:spcAft>
                      </a:pPr>
                      <a:r>
                        <a:rPr lang="fr-FR" sz="1200" dirty="0">
                          <a:effectLst/>
                        </a:rPr>
                        <a:t>oui</a:t>
                      </a:r>
                      <a:endParaRPr lang="fr-FR" sz="1200" dirty="0">
                        <a:effectLst/>
                        <a:latin typeface="Arial" panose="020B0604020202020204" pitchFamily="34" charset="0"/>
                        <a:ea typeface="Calibri" panose="020F0502020204030204" pitchFamily="34" charset="0"/>
                      </a:endParaRPr>
                    </a:p>
                  </a:txBody>
                  <a:tcPr marL="63105" marR="63105" marT="31552" marB="31552" anchor="ctr"/>
                </a:tc>
                <a:extLst>
                  <a:ext uri="{0D108BD9-81ED-4DB2-BD59-A6C34878D82A}">
                    <a16:rowId xmlns:a16="http://schemas.microsoft.com/office/drawing/2014/main" val="1997542582"/>
                  </a:ext>
                </a:extLst>
              </a:tr>
            </a:tbl>
          </a:graphicData>
        </a:graphic>
      </p:graphicFrame>
    </p:spTree>
    <p:extLst>
      <p:ext uri="{BB962C8B-B14F-4D97-AF65-F5344CB8AC3E}">
        <p14:creationId xmlns:p14="http://schemas.microsoft.com/office/powerpoint/2010/main" val="149037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188" y="806945"/>
            <a:ext cx="6096000" cy="369332"/>
          </a:xfrm>
          <a:prstGeom prst="rect">
            <a:avLst/>
          </a:prstGeom>
        </p:spPr>
        <p:txBody>
          <a:bodyPr>
            <a:spAutoFit/>
          </a:bodyPr>
          <a:lstStyle/>
          <a:p>
            <a:r>
              <a:rPr lang="fr-FR" b="1" dirty="0">
                <a:solidFill>
                  <a:schemeClr val="tx2"/>
                </a:solidFill>
              </a:rPr>
              <a:t>a. Des outils spécialisés par fonction </a:t>
            </a:r>
          </a:p>
        </p:txBody>
      </p:sp>
      <p:graphicFrame>
        <p:nvGraphicFramePr>
          <p:cNvPr id="3" name="Tableau 2"/>
          <p:cNvGraphicFramePr>
            <a:graphicFrameLocks noGrp="1"/>
          </p:cNvGraphicFramePr>
          <p:nvPr>
            <p:extLst>
              <p:ext uri="{D42A27DB-BD31-4B8C-83A1-F6EECF244321}">
                <p14:modId xmlns:p14="http://schemas.microsoft.com/office/powerpoint/2010/main" val="152972931"/>
              </p:ext>
            </p:extLst>
          </p:nvPr>
        </p:nvGraphicFramePr>
        <p:xfrm>
          <a:off x="1091821" y="1433012"/>
          <a:ext cx="9526136" cy="4113665"/>
        </p:xfrm>
        <a:graphic>
          <a:graphicData uri="http://schemas.openxmlformats.org/drawingml/2006/table">
            <a:tbl>
              <a:tblPr firstRow="1" firstCol="1" bandRow="1">
                <a:tableStyleId>{5C22544A-7EE6-4342-B048-85BDC9FD1C3A}</a:tableStyleId>
              </a:tblPr>
              <a:tblGrid>
                <a:gridCol w="2804649">
                  <a:extLst>
                    <a:ext uri="{9D8B030D-6E8A-4147-A177-3AD203B41FA5}">
                      <a16:colId xmlns:a16="http://schemas.microsoft.com/office/drawing/2014/main" val="3570201777"/>
                    </a:ext>
                  </a:extLst>
                </a:gridCol>
                <a:gridCol w="1810197">
                  <a:extLst>
                    <a:ext uri="{9D8B030D-6E8A-4147-A177-3AD203B41FA5}">
                      <a16:colId xmlns:a16="http://schemas.microsoft.com/office/drawing/2014/main" val="1976399696"/>
                    </a:ext>
                  </a:extLst>
                </a:gridCol>
                <a:gridCol w="4911290">
                  <a:extLst>
                    <a:ext uri="{9D8B030D-6E8A-4147-A177-3AD203B41FA5}">
                      <a16:colId xmlns:a16="http://schemas.microsoft.com/office/drawing/2014/main" val="3698461722"/>
                    </a:ext>
                  </a:extLst>
                </a:gridCol>
              </a:tblGrid>
              <a:tr h="979227">
                <a:tc>
                  <a:txBody>
                    <a:bodyPr/>
                    <a:lstStyle/>
                    <a:p>
                      <a:pPr>
                        <a:spcAft>
                          <a:spcPts val="0"/>
                        </a:spcAft>
                      </a:pPr>
                      <a:r>
                        <a:rPr lang="fr-FR" sz="2000" b="0" u="none" dirty="0">
                          <a:solidFill>
                            <a:schemeClr val="tx1"/>
                          </a:solidFill>
                          <a:effectLst/>
                          <a:latin typeface="Calibri" panose="020F0502020204030204" pitchFamily="34" charset="0"/>
                          <a:cs typeface="Calibri" panose="020F0502020204030204" pitchFamily="34" charset="0"/>
                        </a:rPr>
                        <a:t>arborescence.bat</a:t>
                      </a:r>
                      <a:endParaRPr lang="fr-FR" sz="2000" b="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2000" b="0" dirty="0">
                          <a:solidFill>
                            <a:schemeClr val="tx1"/>
                          </a:solidFill>
                          <a:effectLst/>
                          <a:latin typeface="Calibri" panose="020F0502020204030204" pitchFamily="34" charset="0"/>
                          <a:cs typeface="Calibri" panose="020F0502020204030204" pitchFamily="34" charset="0"/>
                        </a:rPr>
                        <a:t>édition d’une arborescence</a:t>
                      </a:r>
                      <a:endParaRPr lang="fr-FR"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2000" b="0" dirty="0">
                          <a:solidFill>
                            <a:schemeClr val="tx1"/>
                          </a:solidFill>
                          <a:effectLst/>
                          <a:latin typeface="Calibri" panose="020F0502020204030204" pitchFamily="34" charset="0"/>
                          <a:cs typeface="Calibri" panose="020F0502020204030204" pitchFamily="34" charset="0"/>
                        </a:rPr>
                        <a:t>arborescence complète avec tous les fichiers ou arborescence limitée aux dossiers (plus exploitable)</a:t>
                      </a:r>
                      <a:endParaRPr lang="fr-FR"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1870478"/>
                  </a:ext>
                </a:extLst>
              </a:tr>
              <a:tr h="652819">
                <a:tc>
                  <a:txBody>
                    <a:bodyPr/>
                    <a:lstStyle/>
                    <a:p>
                      <a:pPr>
                        <a:spcAft>
                          <a:spcPts val="0"/>
                        </a:spcAft>
                      </a:pPr>
                      <a:r>
                        <a:rPr lang="fr-FR" sz="2000" b="0" u="sng">
                          <a:effectLst/>
                          <a:latin typeface="Calibri" panose="020F0502020204030204" pitchFamily="34" charset="0"/>
                          <a:cs typeface="Calibri" panose="020F0502020204030204" pitchFamily="34" charset="0"/>
                          <a:hlinkClick r:id="rId2"/>
                        </a:rPr>
                        <a:t>Duplicate Cleaner Free 4</a:t>
                      </a:r>
                      <a:endParaRPr lang="fr-FR" sz="20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2000">
                          <a:solidFill>
                            <a:schemeClr val="tx1"/>
                          </a:solidFill>
                          <a:effectLst/>
                          <a:latin typeface="Calibri" panose="020F0502020204030204" pitchFamily="34" charset="0"/>
                          <a:cs typeface="Calibri" panose="020F0502020204030204" pitchFamily="34" charset="0"/>
                        </a:rPr>
                        <a:t>dédoublonnage multicritères</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2000" dirty="0">
                          <a:solidFill>
                            <a:schemeClr val="tx1"/>
                          </a:solidFill>
                          <a:effectLst/>
                          <a:latin typeface="Calibri" panose="020F0502020204030204" pitchFamily="34" charset="0"/>
                          <a:cs typeface="Calibri" panose="020F0502020204030204" pitchFamily="34" charset="0"/>
                        </a:rPr>
                        <a:t>par l’empreinte (comme Octave), par le nom, etc.</a:t>
                      </a:r>
                      <a:endParaRPr lang="fr-F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9384432"/>
                  </a:ext>
                </a:extLst>
              </a:tr>
              <a:tr h="1632045">
                <a:tc>
                  <a:txBody>
                    <a:bodyPr/>
                    <a:lstStyle/>
                    <a:p>
                      <a:pPr>
                        <a:spcAft>
                          <a:spcPts val="0"/>
                        </a:spcAft>
                      </a:pPr>
                      <a:r>
                        <a:rPr lang="fr-FR" sz="2000" b="0" u="sng" dirty="0" err="1">
                          <a:effectLst/>
                          <a:latin typeface="Calibri" panose="020F0502020204030204" pitchFamily="34" charset="0"/>
                          <a:cs typeface="Calibri" panose="020F0502020204030204" pitchFamily="34" charset="0"/>
                          <a:hlinkClick r:id="rId3"/>
                        </a:rPr>
                        <a:t>AntRenamer</a:t>
                      </a:r>
                      <a:endParaRPr lang="fr-FR" sz="20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2000">
                          <a:solidFill>
                            <a:schemeClr val="tx1"/>
                          </a:solidFill>
                          <a:effectLst/>
                          <a:latin typeface="Calibri" panose="020F0502020204030204" pitchFamily="34" charset="0"/>
                          <a:cs typeface="Calibri" panose="020F0502020204030204" pitchFamily="34" charset="0"/>
                        </a:rPr>
                        <a:t>renommage</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2000" dirty="0">
                          <a:solidFill>
                            <a:schemeClr val="tx1"/>
                          </a:solidFill>
                          <a:effectLst/>
                          <a:latin typeface="Calibri" panose="020F0502020204030204" pitchFamily="34" charset="0"/>
                          <a:cs typeface="Calibri" panose="020F0502020204030204" pitchFamily="34" charset="0"/>
                        </a:rPr>
                        <a:t>remplacer les caractères indésirables (Octave le fait de manière systématique et plus rapide), incorporer une chaîne de caractères dans le nom (par ex. la date, ce qui est utile avant de convertir en </a:t>
                      </a:r>
                      <a:r>
                        <a:rPr lang="fr-FR" sz="2000" dirty="0" err="1">
                          <a:solidFill>
                            <a:schemeClr val="tx1"/>
                          </a:solidFill>
                          <a:effectLst/>
                          <a:latin typeface="Calibri" panose="020F0502020204030204" pitchFamily="34" charset="0"/>
                          <a:cs typeface="Calibri" panose="020F0502020204030204" pitchFamily="34" charset="0"/>
                        </a:rPr>
                        <a:t>pdf</a:t>
                      </a:r>
                      <a:r>
                        <a:rPr lang="fr-FR" sz="2000" dirty="0">
                          <a:solidFill>
                            <a:schemeClr val="tx1"/>
                          </a:solidFill>
                          <a:effectLst/>
                          <a:latin typeface="Calibri" panose="020F0502020204030204" pitchFamily="34" charset="0"/>
                          <a:cs typeface="Calibri" panose="020F0502020204030204" pitchFamily="34" charset="0"/>
                        </a:rPr>
                        <a:t>), déplacer une chaîne de caractères, etc.</a:t>
                      </a:r>
                      <a:endParaRPr lang="fr-F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976978"/>
                  </a:ext>
                </a:extLst>
              </a:tr>
              <a:tr h="652819">
                <a:tc>
                  <a:txBody>
                    <a:bodyPr/>
                    <a:lstStyle/>
                    <a:p>
                      <a:pPr>
                        <a:spcAft>
                          <a:spcPts val="0"/>
                        </a:spcAft>
                      </a:pPr>
                      <a:r>
                        <a:rPr lang="fr-FR" sz="2000" b="0" u="none" dirty="0">
                          <a:solidFill>
                            <a:schemeClr val="tx1"/>
                          </a:solidFill>
                          <a:effectLst/>
                          <a:latin typeface="Calibri" panose="020F0502020204030204" pitchFamily="34" charset="0"/>
                          <a:cs typeface="Calibri" panose="020F0502020204030204" pitchFamily="34" charset="0"/>
                        </a:rPr>
                        <a:t>all2pdf</a:t>
                      </a:r>
                      <a:r>
                        <a:rPr lang="fr-FR" sz="2000" b="0" dirty="0">
                          <a:effectLst/>
                          <a:latin typeface="Calibri" panose="020F0502020204030204" pitchFamily="34" charset="0"/>
                          <a:cs typeface="Calibri" panose="020F0502020204030204" pitchFamily="34" charset="0"/>
                        </a:rPr>
                        <a:t> </a:t>
                      </a:r>
                      <a:r>
                        <a:rPr lang="fr-FR" sz="2000" b="0" dirty="0">
                          <a:solidFill>
                            <a:schemeClr val="tx1"/>
                          </a:solidFill>
                          <a:effectLst/>
                          <a:latin typeface="Calibri" panose="020F0502020204030204" pitchFamily="34" charset="0"/>
                          <a:cs typeface="Calibri" panose="020F0502020204030204" pitchFamily="34" charset="0"/>
                        </a:rPr>
                        <a:t>(DSI du CD37)</a:t>
                      </a:r>
                      <a:endParaRPr lang="fr-FR"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2000" dirty="0">
                          <a:solidFill>
                            <a:schemeClr val="tx1"/>
                          </a:solidFill>
                          <a:effectLst/>
                          <a:latin typeface="Calibri" panose="020F0502020204030204" pitchFamily="34" charset="0"/>
                          <a:cs typeface="Calibri" panose="020F0502020204030204" pitchFamily="34" charset="0"/>
                        </a:rPr>
                        <a:t>conversion au format </a:t>
                      </a:r>
                      <a:r>
                        <a:rPr lang="fr-FR" sz="2000" dirty="0" err="1">
                          <a:solidFill>
                            <a:schemeClr val="tx1"/>
                          </a:solidFill>
                          <a:effectLst/>
                          <a:latin typeface="Calibri" panose="020F0502020204030204" pitchFamily="34" charset="0"/>
                          <a:cs typeface="Calibri" panose="020F0502020204030204" pitchFamily="34" charset="0"/>
                        </a:rPr>
                        <a:t>pdf</a:t>
                      </a:r>
                      <a:endParaRPr lang="fr-F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2000" dirty="0">
                          <a:solidFill>
                            <a:schemeClr val="tx1"/>
                          </a:solidFill>
                          <a:effectLst/>
                          <a:latin typeface="Calibri" panose="020F0502020204030204" pitchFamily="34" charset="0"/>
                          <a:cs typeface="Calibri" panose="020F0502020204030204" pitchFamily="34" charset="0"/>
                        </a:rPr>
                        <a:t>convertit tous les fichiers en </a:t>
                      </a:r>
                      <a:r>
                        <a:rPr lang="fr-FR" sz="2000" dirty="0" err="1">
                          <a:solidFill>
                            <a:schemeClr val="tx1"/>
                          </a:solidFill>
                          <a:effectLst/>
                          <a:latin typeface="Calibri" panose="020F0502020204030204" pitchFamily="34" charset="0"/>
                          <a:cs typeface="Calibri" panose="020F0502020204030204" pitchFamily="34" charset="0"/>
                        </a:rPr>
                        <a:t>pdf</a:t>
                      </a:r>
                      <a:r>
                        <a:rPr lang="fr-FR" sz="2000" dirty="0">
                          <a:solidFill>
                            <a:schemeClr val="tx1"/>
                          </a:solidFill>
                          <a:effectLst/>
                          <a:latin typeface="Calibri" panose="020F0502020204030204" pitchFamily="34" charset="0"/>
                          <a:cs typeface="Calibri" panose="020F0502020204030204" pitchFamily="34" charset="0"/>
                        </a:rPr>
                        <a:t> ou </a:t>
                      </a:r>
                      <a:r>
                        <a:rPr lang="fr-FR" sz="2000" dirty="0" err="1">
                          <a:solidFill>
                            <a:schemeClr val="tx1"/>
                          </a:solidFill>
                          <a:effectLst/>
                          <a:latin typeface="Calibri" panose="020F0502020204030204" pitchFamily="34" charset="0"/>
                          <a:cs typeface="Calibri" panose="020F0502020204030204" pitchFamily="34" charset="0"/>
                        </a:rPr>
                        <a:t>pdf</a:t>
                      </a:r>
                      <a:r>
                        <a:rPr lang="fr-FR" sz="2000" dirty="0">
                          <a:solidFill>
                            <a:schemeClr val="tx1"/>
                          </a:solidFill>
                          <a:effectLst/>
                          <a:latin typeface="Calibri" panose="020F0502020204030204" pitchFamily="34" charset="0"/>
                          <a:cs typeface="Calibri" panose="020F0502020204030204" pitchFamily="34" charset="0"/>
                        </a:rPr>
                        <a:t>/A</a:t>
                      </a:r>
                      <a:endParaRPr lang="fr-F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1529277"/>
                  </a:ext>
                </a:extLst>
              </a:tr>
            </a:tbl>
          </a:graphicData>
        </a:graphic>
      </p:graphicFrame>
    </p:spTree>
    <p:extLst>
      <p:ext uri="{BB962C8B-B14F-4D97-AF65-F5344CB8AC3E}">
        <p14:creationId xmlns:p14="http://schemas.microsoft.com/office/powerpoint/2010/main" val="285397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ZoneTexte 5"/>
          <p:cNvSpPr txBox="1"/>
          <p:nvPr/>
        </p:nvSpPr>
        <p:spPr>
          <a:xfrm>
            <a:off x="515114" y="485292"/>
            <a:ext cx="3804959" cy="430887"/>
          </a:xfrm>
          <a:prstGeom prst="rect">
            <a:avLst/>
          </a:prstGeom>
          <a:noFill/>
        </p:spPr>
        <p:txBody>
          <a:bodyPr wrap="square" rtlCol="0">
            <a:spAutoFit/>
          </a:bodyPr>
          <a:lstStyle/>
          <a:p>
            <a:pPr>
              <a:defRPr/>
            </a:pPr>
            <a:r>
              <a:rPr lang="fr-FR" sz="2200" dirty="0">
                <a:solidFill>
                  <a:schemeClr val="accent5">
                    <a:lumMod val="75000"/>
                  </a:schemeClr>
                </a:solidFill>
              </a:rPr>
              <a:t>d. Des outils d’archivistes</a:t>
            </a:r>
          </a:p>
        </p:txBody>
      </p:sp>
      <p:sp>
        <p:nvSpPr>
          <p:cNvPr id="8" name="Espace réservé du pied de page 3"/>
          <p:cNvSpPr txBox="1">
            <a:spLocks/>
          </p:cNvSpPr>
          <p:nvPr/>
        </p:nvSpPr>
        <p:spPr>
          <a:xfrm>
            <a:off x="515114" y="916179"/>
            <a:ext cx="10627020" cy="4970638"/>
          </a:xfrm>
          <a:prstGeom prst="rect">
            <a:avLst/>
          </a:prstGeom>
          <a:noFill/>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fontAlgn="base" hangingPunct="0">
              <a:lnSpc>
                <a:spcPct val="90000"/>
              </a:lnSpc>
              <a:spcBef>
                <a:spcPct val="0"/>
              </a:spcBef>
              <a:spcAft>
                <a:spcPct val="0"/>
              </a:spcAft>
              <a:buClr>
                <a:schemeClr val="accent1">
                  <a:lumMod val="75000"/>
                </a:schemeClr>
              </a:buClr>
              <a:tabLst>
                <a:tab pos="279400" algn="l"/>
                <a:tab pos="5753100" algn="r"/>
              </a:tabLst>
              <a:defRPr/>
            </a:pPr>
            <a:r>
              <a:rPr lang="fr-FR" sz="1800" b="1" dirty="0">
                <a:solidFill>
                  <a:srgbClr val="0070C0"/>
                </a:solidFill>
              </a:rPr>
              <a:t>Octave</a:t>
            </a:r>
          </a:p>
          <a:p>
            <a:pPr marL="285750"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endParaRPr lang="fr-FR" sz="1800" dirty="0">
              <a:solidFill>
                <a:schemeClr val="tx2"/>
              </a:solidFill>
            </a:endParaRPr>
          </a:p>
          <a:p>
            <a:pPr marL="285750"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r>
              <a:rPr lang="fr-FR" sz="1800" dirty="0">
                <a:solidFill>
                  <a:schemeClr val="tx2"/>
                </a:solidFill>
              </a:rPr>
              <a:t>Basé sur le logiciel libre </a:t>
            </a:r>
            <a:r>
              <a:rPr lang="fr-FR" sz="1800" dirty="0" err="1">
                <a:solidFill>
                  <a:schemeClr val="tx2"/>
                </a:solidFill>
              </a:rPr>
              <a:t>Docuteam</a:t>
            </a:r>
            <a:r>
              <a:rPr lang="fr-FR" sz="1800" dirty="0">
                <a:solidFill>
                  <a:schemeClr val="tx2"/>
                </a:solidFill>
              </a:rPr>
              <a:t> </a:t>
            </a:r>
            <a:r>
              <a:rPr lang="fr-FR" sz="1800" dirty="0" err="1">
                <a:solidFill>
                  <a:schemeClr val="tx2"/>
                </a:solidFill>
              </a:rPr>
              <a:t>Packer</a:t>
            </a:r>
            <a:r>
              <a:rPr lang="fr-FR" sz="1800" dirty="0">
                <a:solidFill>
                  <a:schemeClr val="tx2"/>
                </a:solidFill>
              </a:rPr>
              <a:t>, Octave permet de créer, à partir d’une arborescence bureautique, un « </a:t>
            </a:r>
            <a:r>
              <a:rPr lang="fr-FR" sz="1800" b="1" dirty="0">
                <a:solidFill>
                  <a:schemeClr val="tx2"/>
                </a:solidFill>
              </a:rPr>
              <a:t>paquet d’information à soumettre</a:t>
            </a:r>
            <a:r>
              <a:rPr lang="fr-FR" sz="1800" dirty="0">
                <a:solidFill>
                  <a:schemeClr val="tx2"/>
                </a:solidFill>
              </a:rPr>
              <a:t> » (SIP, norme OAIS), soit un ensemble de fichiers numériques accompagnés de métadonnées prêt à être transféré dans un SAE.</a:t>
            </a:r>
          </a:p>
          <a:p>
            <a:pPr marL="285750"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endParaRPr lang="fr-FR" sz="1800" dirty="0">
              <a:solidFill>
                <a:schemeClr val="tx2"/>
              </a:solidFill>
            </a:endParaRPr>
          </a:p>
          <a:p>
            <a:pPr marL="285750"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r>
              <a:rPr lang="fr-FR" sz="1800" dirty="0">
                <a:solidFill>
                  <a:schemeClr val="tx2"/>
                </a:solidFill>
              </a:rPr>
              <a:t>Octave est bien adapté au traitement d’</a:t>
            </a:r>
            <a:r>
              <a:rPr lang="fr-FR" sz="1800" b="1" dirty="0">
                <a:solidFill>
                  <a:schemeClr val="tx2"/>
                </a:solidFill>
              </a:rPr>
              <a:t>une arborescence dont le volume est inférieur à 2 Go</a:t>
            </a:r>
            <a:r>
              <a:rPr lang="fr-FR" sz="1800" dirty="0">
                <a:solidFill>
                  <a:schemeClr val="tx2"/>
                </a:solidFill>
              </a:rPr>
              <a:t>.</a:t>
            </a:r>
          </a:p>
          <a:p>
            <a:pPr marL="285750"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endParaRPr lang="fr-FR" sz="1800" dirty="0">
              <a:solidFill>
                <a:schemeClr val="tx2"/>
              </a:solidFill>
            </a:endParaRPr>
          </a:p>
          <a:p>
            <a:pPr marL="285750"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r>
              <a:rPr lang="fr-FR" sz="1800" dirty="0">
                <a:solidFill>
                  <a:schemeClr val="tx2"/>
                </a:solidFill>
              </a:rPr>
              <a:t>Octave accepte les fichiers </a:t>
            </a:r>
            <a:r>
              <a:rPr lang="fr-FR" sz="1800" b="1" dirty="0">
                <a:solidFill>
                  <a:schemeClr val="tx2"/>
                </a:solidFill>
              </a:rPr>
              <a:t>quel que soit leur format </a:t>
            </a:r>
            <a:r>
              <a:rPr lang="fr-FR" sz="1800" dirty="0">
                <a:solidFill>
                  <a:schemeClr val="tx2"/>
                </a:solidFill>
              </a:rPr>
              <a:t>(en revanche il comporte un outil de vérification lui permettant de signaler d’éventuelles anomalies dans le format)</a:t>
            </a:r>
          </a:p>
          <a:p>
            <a:pPr marL="285750"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endParaRPr lang="fr-FR" sz="1800" dirty="0">
              <a:solidFill>
                <a:schemeClr val="tx2"/>
              </a:solidFill>
            </a:endParaRPr>
          </a:p>
          <a:p>
            <a:pPr marL="285750"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r>
              <a:rPr lang="fr-FR" sz="1800" dirty="0">
                <a:solidFill>
                  <a:schemeClr val="tx2"/>
                </a:solidFill>
              </a:rPr>
              <a:t>Octave </a:t>
            </a:r>
            <a:r>
              <a:rPr lang="fr-FR" sz="1800" b="1" dirty="0">
                <a:solidFill>
                  <a:schemeClr val="tx2"/>
                </a:solidFill>
              </a:rPr>
              <a:t>importe l’arborescence à traiter à partir d’un système de gestion de fichiers </a:t>
            </a:r>
            <a:r>
              <a:rPr lang="fr-FR" sz="1800" dirty="0">
                <a:solidFill>
                  <a:schemeClr val="tx2"/>
                </a:solidFill>
              </a:rPr>
              <a:t>(tel qu’il apparaît dans une arborescence Windows par exemple)</a:t>
            </a:r>
          </a:p>
          <a:p>
            <a:pPr marL="285750"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endParaRPr lang="fr-FR" sz="1800" dirty="0">
              <a:solidFill>
                <a:schemeClr val="tx2"/>
              </a:solidFill>
            </a:endParaRPr>
          </a:p>
          <a:p>
            <a:pPr marL="285750"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r>
              <a:rPr lang="fr-FR" sz="1800" b="1" dirty="0">
                <a:solidFill>
                  <a:schemeClr val="tx2"/>
                </a:solidFill>
              </a:rPr>
              <a:t>Il n’est pas nécessaire de disposer d’un SAE pour utiliser Octave </a:t>
            </a:r>
            <a:r>
              <a:rPr lang="fr-FR" sz="1800" dirty="0">
                <a:solidFill>
                  <a:schemeClr val="tx2"/>
                </a:solidFill>
              </a:rPr>
              <a:t>: créer un SIP incluant un bordereau descriptif en </a:t>
            </a:r>
            <a:r>
              <a:rPr lang="fr-FR" sz="1800" dirty="0" err="1">
                <a:solidFill>
                  <a:schemeClr val="tx2"/>
                </a:solidFill>
              </a:rPr>
              <a:t>xml</a:t>
            </a:r>
            <a:r>
              <a:rPr lang="fr-FR" sz="1800" dirty="0">
                <a:solidFill>
                  <a:schemeClr val="tx2"/>
                </a:solidFill>
              </a:rPr>
              <a:t> est déjà en soi une manière de préserver l’information, dans l’attente de s’équiper d’un SAE. On peut laisser les SIP dans l’espace de travail d’Octave ou créer sur le serveur un dossier faisant office de magasin d’archives virtuel.</a:t>
            </a:r>
          </a:p>
        </p:txBody>
      </p:sp>
    </p:spTree>
    <p:extLst>
      <p:ext uri="{BB962C8B-B14F-4D97-AF65-F5344CB8AC3E}">
        <p14:creationId xmlns:p14="http://schemas.microsoft.com/office/powerpoint/2010/main" val="345100106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446057" y="812877"/>
            <a:ext cx="10727141" cy="4579715"/>
          </a:xfrm>
          <a:prstGeom prst="rect">
            <a:avLst/>
          </a:prstGeom>
        </p:spPr>
        <p:txBody>
          <a:bodyPr wrap="square">
            <a:spAutoFit/>
          </a:bodyPr>
          <a:lstStyle/>
          <a:p>
            <a:pPr lvl="1" eaLnBrk="0" fontAlgn="base" hangingPunct="0">
              <a:lnSpc>
                <a:spcPct val="90000"/>
              </a:lnSpc>
              <a:spcBef>
                <a:spcPct val="0"/>
              </a:spcBef>
              <a:spcAft>
                <a:spcPct val="0"/>
              </a:spcAft>
              <a:buClr>
                <a:schemeClr val="accent1">
                  <a:lumMod val="75000"/>
                </a:schemeClr>
              </a:buClr>
              <a:defRPr/>
            </a:pPr>
            <a:r>
              <a:rPr lang="fr-FR" dirty="0">
                <a:solidFill>
                  <a:srgbClr val="0070C0"/>
                </a:solidFill>
                <a:latin typeface="Calibri" panose="020F0502020204030204" pitchFamily="34" charset="0"/>
              </a:rPr>
              <a:t>Octave : fonctionnement</a:t>
            </a:r>
          </a:p>
          <a:p>
            <a:pPr lvl="1" eaLnBrk="0" fontAlgn="base" hangingPunct="0">
              <a:lnSpc>
                <a:spcPct val="90000"/>
              </a:lnSpc>
              <a:spcBef>
                <a:spcPct val="0"/>
              </a:spcBef>
              <a:spcAft>
                <a:spcPct val="0"/>
              </a:spcAft>
              <a:buClr>
                <a:schemeClr val="accent1">
                  <a:lumMod val="75000"/>
                </a:schemeClr>
              </a:buClr>
              <a:defRPr/>
            </a:pPr>
            <a:endParaRPr lang="fr-FR" dirty="0">
              <a:solidFill>
                <a:schemeClr val="tx2"/>
              </a:solidFill>
            </a:endParaRPr>
          </a:p>
          <a:p>
            <a:pPr lvl="1" eaLnBrk="0" fontAlgn="base" hangingPunct="0">
              <a:lnSpc>
                <a:spcPct val="90000"/>
              </a:lnSpc>
              <a:spcBef>
                <a:spcPct val="0"/>
              </a:spcBef>
              <a:spcAft>
                <a:spcPct val="0"/>
              </a:spcAft>
              <a:buClr>
                <a:schemeClr val="accent1">
                  <a:lumMod val="75000"/>
                </a:schemeClr>
              </a:buClr>
              <a:defRPr/>
            </a:pPr>
            <a:r>
              <a:rPr lang="fr-FR" dirty="0">
                <a:solidFill>
                  <a:schemeClr val="tx2"/>
                </a:solidFill>
                <a:latin typeface="Calibri" panose="020F0502020204030204" pitchFamily="34" charset="0"/>
              </a:rPr>
              <a:t>On ne travaille pas sur les fichiers d’origine de l’arborescence :</a:t>
            </a:r>
          </a:p>
          <a:p>
            <a:pPr lvl="1" eaLnBrk="0" fontAlgn="base" hangingPunct="0">
              <a:lnSpc>
                <a:spcPct val="90000"/>
              </a:lnSpc>
              <a:spcBef>
                <a:spcPct val="0"/>
              </a:spcBef>
              <a:spcAft>
                <a:spcPct val="0"/>
              </a:spcAft>
              <a:buClr>
                <a:schemeClr val="accent1">
                  <a:lumMod val="75000"/>
                </a:schemeClr>
              </a:buClr>
              <a:defRPr/>
            </a:pPr>
            <a:endParaRPr lang="fr-FR" dirty="0">
              <a:solidFill>
                <a:schemeClr val="tx2"/>
              </a:solidFill>
              <a:latin typeface="Calibri" panose="020F0502020204030204" pitchFamily="34" charset="0"/>
            </a:endParaRPr>
          </a:p>
          <a:p>
            <a:pPr marL="720725" lvl="1" algn="just" eaLnBrk="0" fontAlgn="base" hangingPunct="0">
              <a:lnSpc>
                <a:spcPct val="90000"/>
              </a:lnSpc>
              <a:spcBef>
                <a:spcPct val="0"/>
              </a:spcBef>
              <a:spcAft>
                <a:spcPct val="0"/>
              </a:spcAft>
              <a:buClr>
                <a:schemeClr val="accent1">
                  <a:lumMod val="75000"/>
                </a:schemeClr>
              </a:buClr>
              <a:tabLst>
                <a:tab pos="279400" algn="l"/>
                <a:tab pos="5753100" algn="r"/>
              </a:tabLst>
              <a:defRPr/>
            </a:pPr>
            <a:r>
              <a:rPr lang="fr-FR" dirty="0">
                <a:solidFill>
                  <a:schemeClr val="tx2"/>
                </a:solidFill>
                <a:latin typeface="Calibri" panose="020F0502020204030204" pitchFamily="34" charset="0"/>
              </a:rPr>
              <a:t>Par défaut, Octave forme le SIP avec des </a:t>
            </a:r>
            <a:r>
              <a:rPr lang="fr-FR" b="1" dirty="0">
                <a:solidFill>
                  <a:schemeClr val="tx2"/>
                </a:solidFill>
                <a:latin typeface="Calibri" panose="020F0502020204030204" pitchFamily="34" charset="0"/>
              </a:rPr>
              <a:t>copies</a:t>
            </a:r>
            <a:r>
              <a:rPr lang="fr-FR" dirty="0">
                <a:solidFill>
                  <a:schemeClr val="tx2"/>
                </a:solidFill>
                <a:latin typeface="Calibri" panose="020F0502020204030204" pitchFamily="34" charset="0"/>
              </a:rPr>
              <a:t> des fichiers à archiver, on travaille sur ces copies importées dans le logiciel sans risque pour les fichiers d’origine stockés dans l’arborescence source.</a:t>
            </a:r>
          </a:p>
          <a:p>
            <a:pPr marL="720725" lvl="1" algn="just" eaLnBrk="0" fontAlgn="base" hangingPunct="0">
              <a:lnSpc>
                <a:spcPct val="90000"/>
              </a:lnSpc>
              <a:spcBef>
                <a:spcPct val="0"/>
              </a:spcBef>
              <a:spcAft>
                <a:spcPct val="0"/>
              </a:spcAft>
              <a:buClr>
                <a:schemeClr val="accent1">
                  <a:lumMod val="75000"/>
                </a:schemeClr>
              </a:buClr>
              <a:tabLst>
                <a:tab pos="279400" algn="l"/>
                <a:tab pos="5753100" algn="r"/>
              </a:tabLst>
              <a:defRPr/>
            </a:pPr>
            <a:endParaRPr lang="fr-FR" dirty="0">
              <a:solidFill>
                <a:schemeClr val="tx2"/>
              </a:solidFill>
              <a:latin typeface="Calibri" panose="020F0502020204030204" pitchFamily="34" charset="0"/>
            </a:endParaRPr>
          </a:p>
          <a:p>
            <a:pPr marL="720725" lvl="1" algn="just" eaLnBrk="0" fontAlgn="base" hangingPunct="0">
              <a:lnSpc>
                <a:spcPct val="90000"/>
              </a:lnSpc>
              <a:spcBef>
                <a:spcPct val="0"/>
              </a:spcBef>
              <a:spcAft>
                <a:spcPct val="0"/>
              </a:spcAft>
              <a:buClr>
                <a:schemeClr val="accent1">
                  <a:lumMod val="75000"/>
                </a:schemeClr>
              </a:buClr>
              <a:tabLst>
                <a:tab pos="279400" algn="l"/>
                <a:tab pos="5753100" algn="r"/>
              </a:tabLst>
              <a:defRPr/>
            </a:pPr>
            <a:r>
              <a:rPr lang="fr-FR" dirty="0">
                <a:solidFill>
                  <a:schemeClr val="tx2"/>
                </a:solidFill>
                <a:latin typeface="Calibri" panose="020F0502020204030204" pitchFamily="34" charset="0"/>
              </a:rPr>
              <a:t>Si on le souhaite, il est cependant possible de supprimer les fichiers d’origine au moment de la création du SIP.</a:t>
            </a:r>
          </a:p>
          <a:p>
            <a:pPr marL="742950" lvl="1"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endParaRPr lang="fr-FR" dirty="0">
              <a:solidFill>
                <a:schemeClr val="tx2"/>
              </a:solidFill>
              <a:latin typeface="Calibri" panose="020F0502020204030204" pitchFamily="34" charset="0"/>
            </a:endParaRPr>
          </a:p>
          <a:p>
            <a:pPr lvl="1" algn="just" eaLnBrk="0" fontAlgn="base" hangingPunct="0">
              <a:lnSpc>
                <a:spcPct val="90000"/>
              </a:lnSpc>
              <a:spcBef>
                <a:spcPct val="0"/>
              </a:spcBef>
              <a:spcAft>
                <a:spcPct val="0"/>
              </a:spcAft>
              <a:buClr>
                <a:schemeClr val="accent1">
                  <a:lumMod val="75000"/>
                </a:schemeClr>
              </a:buClr>
              <a:tabLst>
                <a:tab pos="279400" algn="l"/>
                <a:tab pos="5753100" algn="r"/>
              </a:tabLst>
              <a:defRPr/>
            </a:pPr>
            <a:r>
              <a:rPr lang="fr-FR" dirty="0">
                <a:solidFill>
                  <a:schemeClr val="tx2"/>
                </a:solidFill>
                <a:latin typeface="Calibri" panose="020F0502020204030204" pitchFamily="34" charset="0"/>
              </a:rPr>
              <a:t>Octave n’est équipé ni d’une fonction d’annulation, ni d’une sauvegarde automatique :</a:t>
            </a:r>
          </a:p>
          <a:p>
            <a:pPr marL="742950" lvl="1" indent="-285750" algn="just" eaLnBrk="0" fontAlgn="base" hangingPunct="0">
              <a:lnSpc>
                <a:spcPct val="90000"/>
              </a:lnSpc>
              <a:spcBef>
                <a:spcPct val="0"/>
              </a:spcBef>
              <a:spcAft>
                <a:spcPct val="0"/>
              </a:spcAft>
              <a:buClr>
                <a:schemeClr val="accent1">
                  <a:lumMod val="75000"/>
                </a:schemeClr>
              </a:buClr>
              <a:buFont typeface="Arial" panose="020B0604020202020204" pitchFamily="34" charset="0"/>
              <a:buChar char="-"/>
              <a:tabLst>
                <a:tab pos="279400" algn="l"/>
                <a:tab pos="5753100" algn="r"/>
              </a:tabLst>
              <a:defRPr/>
            </a:pPr>
            <a:endParaRPr lang="fr-FR" dirty="0">
              <a:solidFill>
                <a:schemeClr val="tx2"/>
              </a:solidFill>
              <a:latin typeface="Calibri" panose="020F0502020204030204" pitchFamily="34" charset="0"/>
            </a:endParaRPr>
          </a:p>
          <a:p>
            <a:pPr marL="720725" lvl="1" algn="just" eaLnBrk="0" fontAlgn="base" hangingPunct="0">
              <a:lnSpc>
                <a:spcPct val="90000"/>
              </a:lnSpc>
              <a:spcBef>
                <a:spcPct val="0"/>
              </a:spcBef>
              <a:spcAft>
                <a:spcPct val="0"/>
              </a:spcAft>
              <a:buClr>
                <a:schemeClr val="accent1">
                  <a:lumMod val="75000"/>
                </a:schemeClr>
              </a:buClr>
              <a:tabLst>
                <a:tab pos="279400" algn="l"/>
                <a:tab pos="5753100" algn="r"/>
              </a:tabLst>
              <a:defRPr/>
            </a:pPr>
            <a:r>
              <a:rPr lang="fr-FR" b="1" dirty="0">
                <a:solidFill>
                  <a:schemeClr val="tx2"/>
                </a:solidFill>
                <a:latin typeface="Calibri" panose="020F0502020204030204" pitchFamily="34" charset="0"/>
              </a:rPr>
              <a:t>Toute action sur le SIP est irréversible</a:t>
            </a:r>
            <a:r>
              <a:rPr lang="fr-FR" dirty="0">
                <a:solidFill>
                  <a:schemeClr val="tx2"/>
                </a:solidFill>
                <a:latin typeface="Calibri" panose="020F0502020204030204" pitchFamily="34" charset="0"/>
              </a:rPr>
              <a:t>, sauf à revenir à la version précédente du SIP : chaque fois qu’on sauvegarde lorsqu’on termine une séance de travail, Octave crée une nouvelle version du SIP (le nombre de versions conservées est paramétrable).</a:t>
            </a:r>
          </a:p>
          <a:p>
            <a:pPr marL="720725" lvl="1" algn="just" eaLnBrk="0" fontAlgn="base" hangingPunct="0">
              <a:lnSpc>
                <a:spcPct val="90000"/>
              </a:lnSpc>
              <a:spcBef>
                <a:spcPct val="0"/>
              </a:spcBef>
              <a:spcAft>
                <a:spcPct val="0"/>
              </a:spcAft>
              <a:buClr>
                <a:schemeClr val="accent1">
                  <a:lumMod val="75000"/>
                </a:schemeClr>
              </a:buClr>
              <a:tabLst>
                <a:tab pos="279400" algn="l"/>
                <a:tab pos="5753100" algn="r"/>
              </a:tabLst>
              <a:defRPr/>
            </a:pPr>
            <a:endParaRPr lang="fr-FR" dirty="0">
              <a:solidFill>
                <a:schemeClr val="tx2"/>
              </a:solidFill>
              <a:latin typeface="Calibri" panose="020F0502020204030204" pitchFamily="34" charset="0"/>
            </a:endParaRPr>
          </a:p>
          <a:p>
            <a:pPr marL="720725" lvl="1" algn="just" eaLnBrk="0" fontAlgn="base" hangingPunct="0">
              <a:lnSpc>
                <a:spcPct val="90000"/>
              </a:lnSpc>
              <a:spcBef>
                <a:spcPct val="0"/>
              </a:spcBef>
              <a:spcAft>
                <a:spcPct val="0"/>
              </a:spcAft>
              <a:buClr>
                <a:schemeClr val="accent1">
                  <a:lumMod val="75000"/>
                </a:schemeClr>
              </a:buClr>
              <a:tabLst>
                <a:tab pos="279400" algn="l"/>
                <a:tab pos="5753100" algn="r"/>
              </a:tabLst>
              <a:defRPr/>
            </a:pPr>
            <a:r>
              <a:rPr lang="fr-FR" dirty="0">
                <a:solidFill>
                  <a:schemeClr val="tx2"/>
                </a:solidFill>
                <a:latin typeface="Calibri" panose="020F0502020204030204" pitchFamily="34" charset="0"/>
              </a:rPr>
              <a:t>Le moyen de revenir à un état antérieur du SIP est donc de retourner à la version précédente disponible dans l’espace de travail.</a:t>
            </a:r>
          </a:p>
        </p:txBody>
      </p:sp>
    </p:spTree>
    <p:extLst>
      <p:ext uri="{BB962C8B-B14F-4D97-AF65-F5344CB8AC3E}">
        <p14:creationId xmlns:p14="http://schemas.microsoft.com/office/powerpoint/2010/main" val="223923995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421220" y="254532"/>
            <a:ext cx="10806545" cy="5786199"/>
          </a:xfrm>
          <a:prstGeom prst="rect">
            <a:avLst/>
          </a:prstGeom>
        </p:spPr>
        <p:txBody>
          <a:bodyPr wrap="square">
            <a:spAutoFit/>
          </a:bodyPr>
          <a:lstStyle/>
          <a:p>
            <a:r>
              <a:rPr lang="fr-FR" dirty="0">
                <a:solidFill>
                  <a:srgbClr val="0070C0"/>
                </a:solidFill>
                <a:latin typeface="Calibri" panose="020F0502020204030204" pitchFamily="34" charset="0"/>
                <a:cs typeface="Arial" panose="020B0604020202020204" pitchFamily="34" charset="0"/>
              </a:rPr>
              <a:t>Octave : fonctionnalités</a:t>
            </a:r>
          </a:p>
          <a:p>
            <a:endParaRPr lang="fr-FR" sz="1600" dirty="0">
              <a:cs typeface="Arial" panose="020B0604020202020204" pitchFamily="34" charset="0"/>
            </a:endParaRPr>
          </a:p>
          <a:p>
            <a:pPr algn="just"/>
            <a:r>
              <a:rPr lang="fr-FR" sz="1600" dirty="0">
                <a:solidFill>
                  <a:schemeClr val="tx2"/>
                </a:solidFill>
                <a:cs typeface="Arial" panose="020B0604020202020204" pitchFamily="34" charset="0"/>
              </a:rPr>
              <a:t>1. Capture :</a:t>
            </a:r>
          </a:p>
          <a:p>
            <a:pPr marL="285750" indent="-285750" algn="just">
              <a:buFont typeface="Arial" panose="020B0604020202020204" pitchFamily="34" charset="0"/>
              <a:buChar char="•"/>
            </a:pPr>
            <a:r>
              <a:rPr lang="fr-FR" sz="1600" dirty="0">
                <a:cs typeface="Arial" panose="020B0604020202020204" pitchFamily="34" charset="0"/>
              </a:rPr>
              <a:t>Identification des formats des fichiers et repérage de problèmes éventuels : si un fichier est « mal formé » ou « non valide », Octave, qui utilise un outil de détection de format, le signale. Dans certains cas le problème peut être considéré comme bénin, dans la mesure où on peut malgré tout ouvrir le fichier. Mais parfois le fichier s’avère illisible, il est donc intéressant d’ouvrir les fichiers signalés.</a:t>
            </a:r>
          </a:p>
          <a:p>
            <a:pPr marL="285750" indent="-285750" algn="just">
              <a:buFont typeface="Arial" panose="020B0604020202020204" pitchFamily="34" charset="0"/>
              <a:buChar char="•"/>
            </a:pPr>
            <a:r>
              <a:rPr lang="fr-FR" sz="1600" dirty="0">
                <a:cs typeface="Arial" panose="020B0604020202020204" pitchFamily="34" charset="0"/>
              </a:rPr>
              <a:t>Calcul d’empreinte : à chaque fichier correspond une empreinte numérique, la calculer au moment de la création du SIP permettra de faire des comparaisons par la suite pour vérifier l’intégrité du fichier et prouver qu’il reste tel qu’il était lorsqu’on l’a importé dans Octave.</a:t>
            </a:r>
          </a:p>
          <a:p>
            <a:pPr algn="just"/>
            <a:endParaRPr lang="fr-FR" sz="1600" dirty="0">
              <a:cs typeface="Arial" panose="020B0604020202020204" pitchFamily="34" charset="0"/>
            </a:endParaRPr>
          </a:p>
          <a:p>
            <a:pPr lvl="0" algn="just"/>
            <a:r>
              <a:rPr lang="fr-FR" sz="1600" dirty="0">
                <a:solidFill>
                  <a:schemeClr val="tx2"/>
                </a:solidFill>
                <a:cs typeface="Arial" pitchFamily="34" charset="0"/>
              </a:rPr>
              <a:t>2. Traitement des fichiers </a:t>
            </a:r>
            <a:r>
              <a:rPr lang="fr-FR" sz="1600" dirty="0">
                <a:cs typeface="Arial" pitchFamily="34" charset="0"/>
              </a:rPr>
              <a:t>: </a:t>
            </a:r>
            <a:r>
              <a:rPr lang="fr-FR" sz="1600" dirty="0" err="1">
                <a:cs typeface="Arial" pitchFamily="34" charset="0"/>
              </a:rPr>
              <a:t>dédoublonnage</a:t>
            </a:r>
            <a:r>
              <a:rPr lang="fr-FR" sz="1600" dirty="0">
                <a:cs typeface="Arial" pitchFamily="34" charset="0"/>
              </a:rPr>
              <a:t>, </a:t>
            </a:r>
            <a:r>
              <a:rPr lang="fr-FR" sz="1600" dirty="0" err="1">
                <a:cs typeface="Arial" pitchFamily="34" charset="0"/>
              </a:rPr>
              <a:t>renommage</a:t>
            </a:r>
            <a:r>
              <a:rPr lang="fr-FR" sz="1600" dirty="0">
                <a:cs typeface="Arial" pitchFamily="34" charset="0"/>
              </a:rPr>
              <a:t> en masse (dont remplacement des caractères non recommandés pour l’archivage), reclassement et conversion de format (nouveauté de la version 2019 à paramétrer dans la configuration d’Octave).</a:t>
            </a:r>
          </a:p>
          <a:p>
            <a:pPr lvl="0" algn="just"/>
            <a:endParaRPr lang="fr-FR" sz="1600" dirty="0">
              <a:cs typeface="Arial" pitchFamily="34" charset="0"/>
            </a:endParaRPr>
          </a:p>
          <a:p>
            <a:pPr algn="just"/>
            <a:r>
              <a:rPr lang="fr-FR" sz="1600" dirty="0">
                <a:solidFill>
                  <a:schemeClr val="tx2"/>
                </a:solidFill>
                <a:cs typeface="Arial" panose="020B0604020202020204" pitchFamily="34" charset="0"/>
              </a:rPr>
              <a:t>3. Description : </a:t>
            </a:r>
            <a:r>
              <a:rPr lang="fr-FR" sz="1600" dirty="0">
                <a:cs typeface="Arial" panose="020B0604020202020204" pitchFamily="34" charset="0"/>
              </a:rPr>
              <a:t>insertion de métadonnées, recherche d’un fichier par son nom ou certaines de ses métadonnées, visualisation d’un fichier.</a:t>
            </a:r>
          </a:p>
          <a:p>
            <a:pPr algn="just"/>
            <a:endParaRPr lang="fr-FR" sz="1600" dirty="0">
              <a:solidFill>
                <a:schemeClr val="accent1">
                  <a:lumMod val="75000"/>
                </a:schemeClr>
              </a:solidFill>
              <a:cs typeface="Arial" panose="020B0604020202020204" pitchFamily="34" charset="0"/>
            </a:endParaRPr>
          </a:p>
          <a:p>
            <a:pPr algn="just"/>
            <a:r>
              <a:rPr lang="fr-FR" sz="1600" dirty="0">
                <a:solidFill>
                  <a:schemeClr val="tx2"/>
                </a:solidFill>
                <a:cs typeface="Arial" panose="020B0604020202020204" pitchFamily="34" charset="0"/>
              </a:rPr>
              <a:t>4. Traçabilité : </a:t>
            </a:r>
            <a:r>
              <a:rPr lang="fr-FR" sz="1600" dirty="0">
                <a:cs typeface="Arial" panose="020B0604020202020204" pitchFamily="34" charset="0"/>
              </a:rPr>
              <a:t>journalisation des modifications apportées aux fichiers, création de bordereaux de récolement (versement) et d’élimination, vérification de l’intégrité des fichiers (grâce à l’empreinte).</a:t>
            </a:r>
          </a:p>
          <a:p>
            <a:pPr algn="just"/>
            <a:endParaRPr lang="fr-FR" sz="1600" dirty="0">
              <a:cs typeface="Arial" panose="020B0604020202020204" pitchFamily="34" charset="0"/>
            </a:endParaRPr>
          </a:p>
          <a:p>
            <a:pPr algn="just"/>
            <a:r>
              <a:rPr lang="fr-FR" sz="1600" dirty="0">
                <a:solidFill>
                  <a:schemeClr val="tx2"/>
                </a:solidFill>
                <a:cs typeface="Arial" panose="020B0604020202020204" pitchFamily="34" charset="0"/>
              </a:rPr>
              <a:t>5. Empaquetage </a:t>
            </a:r>
            <a:r>
              <a:rPr lang="fr-FR" sz="1600" dirty="0">
                <a:cs typeface="Arial" panose="020B0604020202020204" pitchFamily="34" charset="0"/>
              </a:rPr>
              <a:t>: création et exportation du « paquet d’information à soumettre » (SIP, norme OAIS), gestion des éliminations et des restitutions.</a:t>
            </a:r>
          </a:p>
        </p:txBody>
      </p:sp>
    </p:spTree>
    <p:extLst>
      <p:ext uri="{BB962C8B-B14F-4D97-AF65-F5344CB8AC3E}">
        <p14:creationId xmlns:p14="http://schemas.microsoft.com/office/powerpoint/2010/main" val="248760663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0377" y="370554"/>
            <a:ext cx="10658901" cy="1477328"/>
          </a:xfrm>
          <a:prstGeom prst="rect">
            <a:avLst/>
          </a:prstGeom>
        </p:spPr>
        <p:txBody>
          <a:bodyPr wrap="square">
            <a:spAutoFit/>
          </a:bodyPr>
          <a:lstStyle/>
          <a:p>
            <a:pPr>
              <a:spcAft>
                <a:spcPts val="0"/>
              </a:spcAft>
              <a:tabLst>
                <a:tab pos="0" algn="l"/>
              </a:tabLst>
            </a:pPr>
            <a:r>
              <a:rPr lang="fr-FR"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Octave : table de conversion des caractères par défaut</a:t>
            </a:r>
          </a:p>
          <a:p>
            <a:pPr algn="just">
              <a:spcAft>
                <a:spcPts val="0"/>
              </a:spcAft>
              <a:tabLst>
                <a:tab pos="0" algn="l"/>
              </a:tabLst>
            </a:pPr>
            <a:r>
              <a:rPr lang="fr-FR" dirty="0">
                <a:latin typeface="Calibri" panose="020F0502020204030204" pitchFamily="34" charset="0"/>
                <a:ea typeface="Calibri" panose="020F0502020204030204" pitchFamily="34" charset="0"/>
                <a:cs typeface="Calibri" panose="020F0502020204030204" pitchFamily="34" charset="0"/>
              </a:rPr>
              <a:t> </a:t>
            </a:r>
          </a:p>
          <a:p>
            <a:pPr algn="just">
              <a:spcAft>
                <a:spcPts val="0"/>
              </a:spcAft>
              <a:tabLst>
                <a:tab pos="0" algn="l"/>
              </a:tabLst>
            </a:pPr>
            <a:r>
              <a:rPr lang="fr-FR" dirty="0">
                <a:latin typeface="Calibri" panose="020F0502020204030204" pitchFamily="34" charset="0"/>
                <a:ea typeface="Calibri" panose="020F0502020204030204" pitchFamily="34" charset="0"/>
                <a:cs typeface="Calibri" panose="020F0502020204030204" pitchFamily="34" charset="0"/>
              </a:rPr>
              <a:t>Cette table de correspondance est utilisée par Octave lorsqu’on clique dans le menu « Paquet » sur « Normalisation des noms des éléments » pour remplacer les caractères susceptibles de poser des problèmes de lecture. Livrée par défaut avec Octave dans la configuration ci-dessous, elle peut être modifiée.</a:t>
            </a:r>
          </a:p>
        </p:txBody>
      </p:sp>
      <p:graphicFrame>
        <p:nvGraphicFramePr>
          <p:cNvPr id="6" name="Tableau 5"/>
          <p:cNvGraphicFramePr>
            <a:graphicFrameLocks noGrp="1"/>
          </p:cNvGraphicFramePr>
          <p:nvPr>
            <p:extLst>
              <p:ext uri="{D42A27DB-BD31-4B8C-83A1-F6EECF244321}">
                <p14:modId xmlns:p14="http://schemas.microsoft.com/office/powerpoint/2010/main" val="1065117375"/>
              </p:ext>
            </p:extLst>
          </p:nvPr>
        </p:nvGraphicFramePr>
        <p:xfrm>
          <a:off x="1651380" y="2092522"/>
          <a:ext cx="8256894" cy="3542140"/>
        </p:xfrm>
        <a:graphic>
          <a:graphicData uri="http://schemas.openxmlformats.org/drawingml/2006/table">
            <a:tbl>
              <a:tblPr firstRow="1" firstCol="1" bandRow="1">
                <a:tableStyleId>{5C22544A-7EE6-4342-B048-85BDC9FD1C3A}</a:tableStyleId>
              </a:tblPr>
              <a:tblGrid>
                <a:gridCol w="2308869">
                  <a:extLst>
                    <a:ext uri="{9D8B030D-6E8A-4147-A177-3AD203B41FA5}">
                      <a16:colId xmlns:a16="http://schemas.microsoft.com/office/drawing/2014/main" val="1481980493"/>
                    </a:ext>
                  </a:extLst>
                </a:gridCol>
                <a:gridCol w="2025500">
                  <a:extLst>
                    <a:ext uri="{9D8B030D-6E8A-4147-A177-3AD203B41FA5}">
                      <a16:colId xmlns:a16="http://schemas.microsoft.com/office/drawing/2014/main" val="631202265"/>
                    </a:ext>
                  </a:extLst>
                </a:gridCol>
                <a:gridCol w="2083813">
                  <a:extLst>
                    <a:ext uri="{9D8B030D-6E8A-4147-A177-3AD203B41FA5}">
                      <a16:colId xmlns:a16="http://schemas.microsoft.com/office/drawing/2014/main" val="1125747316"/>
                    </a:ext>
                  </a:extLst>
                </a:gridCol>
                <a:gridCol w="1838712">
                  <a:extLst>
                    <a:ext uri="{9D8B030D-6E8A-4147-A177-3AD203B41FA5}">
                      <a16:colId xmlns:a16="http://schemas.microsoft.com/office/drawing/2014/main" val="3722363142"/>
                    </a:ext>
                  </a:extLst>
                </a:gridCol>
              </a:tblGrid>
              <a:tr h="253010">
                <a:tc>
                  <a:txBody>
                    <a:bodyPr/>
                    <a:lstStyle/>
                    <a:p>
                      <a:pPr algn="ctr">
                        <a:spcAft>
                          <a:spcPts val="0"/>
                        </a:spcAft>
                      </a:pPr>
                      <a:r>
                        <a:rPr lang="fr-FR" sz="1600" b="0" dirty="0">
                          <a:solidFill>
                            <a:schemeClr val="tx1"/>
                          </a:solidFill>
                          <a:effectLst/>
                        </a:rPr>
                        <a:t>Ü = </a:t>
                      </a:r>
                      <a:r>
                        <a:rPr lang="fr-FR" sz="1600" b="0" dirty="0" err="1">
                          <a:solidFill>
                            <a:schemeClr val="tx1"/>
                          </a:solidFill>
                          <a:effectLst/>
                        </a:rPr>
                        <a:t>ue</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dirty="0">
                          <a:solidFill>
                            <a:schemeClr val="tx1"/>
                          </a:solidFill>
                          <a:effectLst/>
                        </a:rPr>
                        <a:t>Î = I</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dirty="0">
                          <a:solidFill>
                            <a:schemeClr val="tx1"/>
                          </a:solidFill>
                          <a:effectLst/>
                        </a:rPr>
                        <a:t>â = a</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dirty="0">
                          <a:solidFill>
                            <a:schemeClr val="tx1"/>
                          </a:solidFill>
                          <a:effectLst/>
                        </a:rPr>
                        <a:t>ô = o</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0960434"/>
                  </a:ext>
                </a:extLst>
              </a:tr>
              <a:tr h="253010">
                <a:tc>
                  <a:txBody>
                    <a:bodyPr/>
                    <a:lstStyle/>
                    <a:p>
                      <a:pPr algn="ctr">
                        <a:spcAft>
                          <a:spcPts val="0"/>
                        </a:spcAft>
                      </a:pPr>
                      <a:r>
                        <a:rPr lang="fr-FR" sz="1600" b="0">
                          <a:solidFill>
                            <a:schemeClr val="tx1"/>
                          </a:solidFill>
                          <a:effectLst/>
                        </a:rPr>
                        <a:t>Ä = ae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Ï = I</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dirty="0">
                          <a:solidFill>
                            <a:schemeClr val="tx1"/>
                          </a:solidFill>
                          <a:effectLst/>
                        </a:rPr>
                        <a:t>æ = </a:t>
                      </a:r>
                      <a:r>
                        <a:rPr lang="fr-FR" sz="1600" b="0" dirty="0" err="1">
                          <a:solidFill>
                            <a:schemeClr val="tx1"/>
                          </a:solidFill>
                          <a:effectLst/>
                        </a:rPr>
                        <a:t>ae</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dirty="0">
                          <a:solidFill>
                            <a:schemeClr val="tx1"/>
                          </a:solidFill>
                          <a:effectLst/>
                        </a:rPr>
                        <a:t>œ\u0153 = </a:t>
                      </a:r>
                      <a:r>
                        <a:rPr lang="en-US" sz="1600" b="0" dirty="0" err="1">
                          <a:solidFill>
                            <a:schemeClr val="tx1"/>
                          </a:solidFill>
                          <a:effectLst/>
                        </a:rPr>
                        <a:t>oe</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0661938"/>
                  </a:ext>
                </a:extLst>
              </a:tr>
              <a:tr h="253010">
                <a:tc>
                  <a:txBody>
                    <a:bodyPr/>
                    <a:lstStyle/>
                    <a:p>
                      <a:pPr algn="ctr">
                        <a:spcAft>
                          <a:spcPts val="0"/>
                        </a:spcAft>
                      </a:pPr>
                      <a:r>
                        <a:rPr lang="fr-FR" sz="1600" b="0">
                          <a:solidFill>
                            <a:schemeClr val="tx1"/>
                          </a:solidFill>
                          <a:effectLst/>
                        </a:rPr>
                        <a:t>Ö = oe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Ñ = N</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a:solidFill>
                            <a:schemeClr val="tx1"/>
                          </a:solidFill>
                          <a:effectLst/>
                        </a:rPr>
                        <a:t>ç = c</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dirty="0">
                          <a:solidFill>
                            <a:schemeClr val="tx1"/>
                          </a:solidFill>
                          <a:effectLst/>
                        </a:rPr>
                        <a:t>ù = u</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3772827"/>
                  </a:ext>
                </a:extLst>
              </a:tr>
              <a:tr h="253010">
                <a:tc>
                  <a:txBody>
                    <a:bodyPr/>
                    <a:lstStyle/>
                    <a:p>
                      <a:pPr algn="ctr">
                        <a:spcAft>
                          <a:spcPts val="0"/>
                        </a:spcAft>
                      </a:pPr>
                      <a:r>
                        <a:rPr lang="fr-FR" sz="1600" b="0">
                          <a:solidFill>
                            <a:schemeClr val="tx1"/>
                          </a:solidFill>
                          <a:effectLst/>
                        </a:rPr>
                        <a:t>À = A</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Ò = O</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è = 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dirty="0">
                          <a:solidFill>
                            <a:schemeClr val="tx1"/>
                          </a:solidFill>
                          <a:effectLst/>
                        </a:rPr>
                        <a:t>ú = u</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085517"/>
                  </a:ext>
                </a:extLst>
              </a:tr>
              <a:tr h="253010">
                <a:tc>
                  <a:txBody>
                    <a:bodyPr/>
                    <a:lstStyle/>
                    <a:p>
                      <a:pPr algn="ctr">
                        <a:spcAft>
                          <a:spcPts val="0"/>
                        </a:spcAft>
                      </a:pPr>
                      <a:r>
                        <a:rPr lang="en-US" sz="1600" b="0">
                          <a:solidFill>
                            <a:schemeClr val="tx1"/>
                          </a:solidFill>
                          <a:effectLst/>
                        </a:rPr>
                        <a:t>Á = A</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Ó = O</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é = 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dirty="0">
                          <a:solidFill>
                            <a:schemeClr val="tx1"/>
                          </a:solidFill>
                          <a:effectLst/>
                        </a:rPr>
                        <a:t>û = u</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0134053"/>
                  </a:ext>
                </a:extLst>
              </a:tr>
              <a:tr h="253010">
                <a:tc>
                  <a:txBody>
                    <a:bodyPr/>
                    <a:lstStyle/>
                    <a:p>
                      <a:pPr algn="ctr">
                        <a:spcAft>
                          <a:spcPts val="0"/>
                        </a:spcAft>
                      </a:pPr>
                      <a:r>
                        <a:rPr lang="en-US" sz="1600" b="0">
                          <a:solidFill>
                            <a:schemeClr val="tx1"/>
                          </a:solidFill>
                          <a:effectLst/>
                        </a:rPr>
                        <a:t>Â = A</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Ô = O</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ê = 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dirty="0">
                          <a:solidFill>
                            <a:schemeClr val="tx1"/>
                          </a:solidFill>
                          <a:effectLst/>
                        </a:rPr>
                        <a:t>ü = u</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204447"/>
                  </a:ext>
                </a:extLst>
              </a:tr>
              <a:tr h="253010">
                <a:tc>
                  <a:txBody>
                    <a:bodyPr/>
                    <a:lstStyle/>
                    <a:p>
                      <a:pPr algn="ctr">
                        <a:spcAft>
                          <a:spcPts val="0"/>
                        </a:spcAft>
                      </a:pPr>
                      <a:r>
                        <a:rPr lang="en-US" sz="1600" b="0">
                          <a:solidFill>
                            <a:schemeClr val="tx1"/>
                          </a:solidFill>
                          <a:effectLst/>
                        </a:rPr>
                        <a:t>Æ = AE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\u0152 = OE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ë = 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dirty="0">
                          <a:solidFill>
                            <a:schemeClr val="tx1"/>
                          </a:solidFill>
                          <a:effectLst/>
                        </a:rPr>
                        <a:t>ý = y</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190317"/>
                  </a:ext>
                </a:extLst>
              </a:tr>
              <a:tr h="253010">
                <a:tc>
                  <a:txBody>
                    <a:bodyPr/>
                    <a:lstStyle/>
                    <a:p>
                      <a:pPr algn="ctr">
                        <a:spcAft>
                          <a:spcPts val="0"/>
                        </a:spcAft>
                      </a:pPr>
                      <a:r>
                        <a:rPr lang="en-US" sz="1600" b="0">
                          <a:solidFill>
                            <a:schemeClr val="tx1"/>
                          </a:solidFill>
                          <a:effectLst/>
                        </a:rPr>
                        <a:t>Ç = C</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a:solidFill>
                            <a:schemeClr val="tx1"/>
                          </a:solidFill>
                          <a:effectLst/>
                        </a:rPr>
                        <a:t>Ù = U</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ì = i</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dirty="0">
                          <a:solidFill>
                            <a:schemeClr val="tx1"/>
                          </a:solidFill>
                          <a:effectLst/>
                        </a:rPr>
                        <a:t>ÿ = y</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3168009"/>
                  </a:ext>
                </a:extLst>
              </a:tr>
              <a:tr h="253010">
                <a:tc>
                  <a:txBody>
                    <a:bodyPr/>
                    <a:lstStyle/>
                    <a:p>
                      <a:pPr algn="ctr">
                        <a:spcAft>
                          <a:spcPts val="0"/>
                        </a:spcAft>
                      </a:pPr>
                      <a:r>
                        <a:rPr lang="en-US" sz="1600" b="0">
                          <a:solidFill>
                            <a:schemeClr val="tx1"/>
                          </a:solidFill>
                          <a:effectLst/>
                        </a:rPr>
                        <a:t>È = 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a:solidFill>
                            <a:schemeClr val="tx1"/>
                          </a:solidFill>
                          <a:effectLst/>
                        </a:rPr>
                        <a:t>Ú = U</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í = i</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dirty="0">
                          <a:solidFill>
                            <a:schemeClr val="tx1"/>
                          </a:solidFill>
                          <a:effectLst/>
                        </a:rPr>
                        <a:t>ß = </a:t>
                      </a:r>
                      <a:r>
                        <a:rPr lang="fr-FR" sz="1600" b="0" dirty="0" err="1">
                          <a:solidFill>
                            <a:schemeClr val="tx1"/>
                          </a:solidFill>
                          <a:effectLst/>
                        </a:rPr>
                        <a:t>ss</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3395071"/>
                  </a:ext>
                </a:extLst>
              </a:tr>
              <a:tr h="253010">
                <a:tc>
                  <a:txBody>
                    <a:bodyPr/>
                    <a:lstStyle/>
                    <a:p>
                      <a:pPr algn="ctr">
                        <a:spcAft>
                          <a:spcPts val="0"/>
                        </a:spcAft>
                      </a:pPr>
                      <a:r>
                        <a:rPr lang="en-US" sz="1600" b="0">
                          <a:solidFill>
                            <a:schemeClr val="tx1"/>
                          </a:solidFill>
                          <a:effectLst/>
                        </a:rPr>
                        <a:t>É = 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a:solidFill>
                            <a:schemeClr val="tx1"/>
                          </a:solidFill>
                          <a:effectLst/>
                        </a:rPr>
                        <a:t>Û = U</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î = i</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dirty="0">
                          <a:solidFill>
                            <a:schemeClr val="tx1"/>
                          </a:solidFill>
                          <a:effectLst/>
                        </a:rPr>
                        <a:t>· =_’</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21047"/>
                  </a:ext>
                </a:extLst>
              </a:tr>
              <a:tr h="253010">
                <a:tc>
                  <a:txBody>
                    <a:bodyPr/>
                    <a:lstStyle/>
                    <a:p>
                      <a:pPr algn="ctr">
                        <a:spcAft>
                          <a:spcPts val="0"/>
                        </a:spcAft>
                      </a:pPr>
                      <a:r>
                        <a:rPr lang="en-US" sz="1600" b="0">
                          <a:solidFill>
                            <a:schemeClr val="tx1"/>
                          </a:solidFill>
                          <a:effectLst/>
                        </a:rPr>
                        <a:t>Ê = 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a:solidFill>
                            <a:schemeClr val="tx1"/>
                          </a:solidFill>
                          <a:effectLst/>
                        </a:rPr>
                        <a:t>Ü = UE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ï = i</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dirty="0">
                          <a:solidFill>
                            <a:schemeClr val="tx1"/>
                          </a:solidFill>
                          <a:effectLst/>
                        </a:rPr>
                        <a:t>« =_</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0360154"/>
                  </a:ext>
                </a:extLst>
              </a:tr>
              <a:tr h="253010">
                <a:tc>
                  <a:txBody>
                    <a:bodyPr/>
                    <a:lstStyle/>
                    <a:p>
                      <a:pPr algn="ctr">
                        <a:spcAft>
                          <a:spcPts val="0"/>
                        </a:spcAft>
                      </a:pPr>
                      <a:r>
                        <a:rPr lang="en-US" sz="1600" b="0">
                          <a:solidFill>
                            <a:schemeClr val="tx1"/>
                          </a:solidFill>
                          <a:effectLst/>
                        </a:rPr>
                        <a:t>Ë = E</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a:solidFill>
                            <a:schemeClr val="tx1"/>
                          </a:solidFill>
                          <a:effectLst/>
                        </a:rPr>
                        <a:t>Ý = Y</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ñ = n</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600" b="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6568256"/>
                  </a:ext>
                </a:extLst>
              </a:tr>
              <a:tr h="253010">
                <a:tc>
                  <a:txBody>
                    <a:bodyPr/>
                    <a:lstStyle/>
                    <a:p>
                      <a:pPr algn="ctr">
                        <a:spcAft>
                          <a:spcPts val="0"/>
                        </a:spcAft>
                      </a:pPr>
                      <a:r>
                        <a:rPr lang="en-US" sz="1600" b="0">
                          <a:solidFill>
                            <a:schemeClr val="tx1"/>
                          </a:solidFill>
                          <a:effectLst/>
                        </a:rPr>
                        <a:t>Ì = I</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a:solidFill>
                            <a:schemeClr val="tx1"/>
                          </a:solidFill>
                          <a:effectLst/>
                        </a:rPr>
                        <a:t>à = a</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ò = o</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dirty="0">
                          <a:solidFill>
                            <a:schemeClr val="tx1"/>
                          </a:solidFill>
                          <a:effectLst/>
                        </a:rPr>
                        <a:t> </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1187945"/>
                  </a:ext>
                </a:extLst>
              </a:tr>
              <a:tr h="253010">
                <a:tc>
                  <a:txBody>
                    <a:bodyPr/>
                    <a:lstStyle/>
                    <a:p>
                      <a:pPr algn="ctr">
                        <a:spcAft>
                          <a:spcPts val="0"/>
                        </a:spcAft>
                      </a:pPr>
                      <a:r>
                        <a:rPr lang="en-US" sz="1600" b="0">
                          <a:solidFill>
                            <a:schemeClr val="tx1"/>
                          </a:solidFill>
                          <a:effectLst/>
                        </a:rPr>
                        <a:t>Í = I</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a:solidFill>
                            <a:schemeClr val="tx1"/>
                          </a:solidFill>
                          <a:effectLst/>
                        </a:rPr>
                        <a:t>á =a</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a:solidFill>
                            <a:schemeClr val="tx1"/>
                          </a:solidFill>
                          <a:effectLst/>
                        </a:rPr>
                        <a:t>ó = o</a:t>
                      </a:r>
                      <a:endParaRPr lang="fr-FR" sz="1600" b="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600" b="0" dirty="0">
                          <a:solidFill>
                            <a:schemeClr val="tx1"/>
                          </a:solidFill>
                          <a:effectLst/>
                        </a:rPr>
                        <a:t> </a:t>
                      </a:r>
                      <a:endParaRPr lang="fr-FR" sz="1600" b="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007655"/>
                  </a:ext>
                </a:extLst>
              </a:tr>
            </a:tbl>
          </a:graphicData>
        </a:graphic>
      </p:graphicFrame>
    </p:spTree>
    <p:extLst>
      <p:ext uri="{BB962C8B-B14F-4D97-AF65-F5344CB8AC3E}">
        <p14:creationId xmlns:p14="http://schemas.microsoft.com/office/powerpoint/2010/main" val="1321296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1203649"/>
            <a:ext cx="10855036" cy="393938"/>
          </a:xfrm>
        </p:spPr>
        <p:txBody>
          <a:bodyPr>
            <a:noAutofit/>
          </a:bodyPr>
          <a:lstStyle/>
          <a:p>
            <a:pPr>
              <a:lnSpc>
                <a:spcPct val="100000"/>
              </a:lnSpc>
            </a:pPr>
            <a:r>
              <a:rPr lang="fr-FR" sz="1800" dirty="0">
                <a:solidFill>
                  <a:schemeClr val="accent5">
                    <a:lumMod val="75000"/>
                  </a:schemeClr>
                </a:solidFill>
                <a:latin typeface="Calibri" panose="020F0502020204030204" pitchFamily="34" charset="0"/>
              </a:rPr>
              <a:t>Octave : traitement d’un paquet d’information (démo)</a:t>
            </a:r>
            <a:endParaRPr lang="fr-FR" sz="1800" dirty="0">
              <a:solidFill>
                <a:schemeClr val="accent5">
                  <a:lumMod val="75000"/>
                </a:schemeClr>
              </a:solidFill>
              <a:latin typeface="Calibri" panose="020F0502020204030204" pitchFamily="34" charset="0"/>
              <a:ea typeface="+mn-ea"/>
              <a:cs typeface="+mn-cs"/>
            </a:endParaRPr>
          </a:p>
        </p:txBody>
      </p:sp>
      <p:sp>
        <p:nvSpPr>
          <p:cNvPr id="4" name="Rectangle 1"/>
          <p:cNvSpPr>
            <a:spLocks noGrp="1" noChangeArrowheads="1"/>
          </p:cNvSpPr>
          <p:nvPr>
            <p:ph idx="1"/>
          </p:nvPr>
        </p:nvSpPr>
        <p:spPr bwMode="auto">
          <a:xfrm>
            <a:off x="838200" y="1917499"/>
            <a:ext cx="10563260" cy="311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9400" algn="l"/>
                <a:tab pos="5753100" algn="r"/>
              </a:tabLst>
              <a:defRPr>
                <a:solidFill>
                  <a:schemeClr val="tx1"/>
                </a:solidFill>
                <a:latin typeface="Arial" panose="020B0604020202020204" pitchFamily="34" charset="0"/>
              </a:defRPr>
            </a:lvl1pPr>
            <a:lvl2pPr eaLnBrk="0" fontAlgn="base" hangingPunct="0">
              <a:spcBef>
                <a:spcPct val="0"/>
              </a:spcBef>
              <a:spcAft>
                <a:spcPct val="0"/>
              </a:spcAft>
              <a:tabLst>
                <a:tab pos="279400" algn="l"/>
                <a:tab pos="5753100" algn="r"/>
              </a:tabLst>
              <a:defRPr>
                <a:solidFill>
                  <a:schemeClr val="tx1"/>
                </a:solidFill>
                <a:latin typeface="Arial" panose="020B0604020202020204" pitchFamily="34" charset="0"/>
              </a:defRPr>
            </a:lvl2pPr>
            <a:lvl3pPr eaLnBrk="0" fontAlgn="base" hangingPunct="0">
              <a:spcBef>
                <a:spcPct val="0"/>
              </a:spcBef>
              <a:spcAft>
                <a:spcPct val="0"/>
              </a:spcAft>
              <a:tabLst>
                <a:tab pos="279400" algn="l"/>
                <a:tab pos="5753100" algn="r"/>
              </a:tabLst>
              <a:defRPr>
                <a:solidFill>
                  <a:schemeClr val="tx1"/>
                </a:solidFill>
                <a:latin typeface="Arial" panose="020B0604020202020204" pitchFamily="34" charset="0"/>
              </a:defRPr>
            </a:lvl3pPr>
            <a:lvl4pPr eaLnBrk="0" fontAlgn="base" hangingPunct="0">
              <a:spcBef>
                <a:spcPct val="0"/>
              </a:spcBef>
              <a:spcAft>
                <a:spcPct val="0"/>
              </a:spcAft>
              <a:tabLst>
                <a:tab pos="279400" algn="l"/>
                <a:tab pos="5753100" algn="r"/>
              </a:tabLst>
              <a:defRPr>
                <a:solidFill>
                  <a:schemeClr val="tx1"/>
                </a:solidFill>
                <a:latin typeface="Arial" panose="020B0604020202020204" pitchFamily="34" charset="0"/>
              </a:defRPr>
            </a:lvl4pPr>
            <a:lvl5pPr eaLnBrk="0" fontAlgn="base" hangingPunct="0">
              <a:spcBef>
                <a:spcPct val="0"/>
              </a:spcBef>
              <a:spcAft>
                <a:spcPct val="0"/>
              </a:spcAft>
              <a:tabLst>
                <a:tab pos="279400" algn="l"/>
                <a:tab pos="5753100" algn="r"/>
              </a:tabLst>
              <a:defRPr>
                <a:solidFill>
                  <a:schemeClr val="tx1"/>
                </a:solidFill>
                <a:latin typeface="Arial" panose="020B0604020202020204" pitchFamily="34" charset="0"/>
              </a:defRPr>
            </a:lvl5pPr>
            <a:lvl6pPr eaLnBrk="0" fontAlgn="base" hangingPunct="0">
              <a:spcBef>
                <a:spcPct val="0"/>
              </a:spcBef>
              <a:spcAft>
                <a:spcPct val="0"/>
              </a:spcAft>
              <a:tabLst>
                <a:tab pos="279400" algn="l"/>
                <a:tab pos="5753100" algn="r"/>
              </a:tabLst>
              <a:defRPr>
                <a:solidFill>
                  <a:schemeClr val="tx1"/>
                </a:solidFill>
                <a:latin typeface="Arial" panose="020B0604020202020204" pitchFamily="34" charset="0"/>
              </a:defRPr>
            </a:lvl6pPr>
            <a:lvl7pPr eaLnBrk="0" fontAlgn="base" hangingPunct="0">
              <a:spcBef>
                <a:spcPct val="0"/>
              </a:spcBef>
              <a:spcAft>
                <a:spcPct val="0"/>
              </a:spcAft>
              <a:tabLst>
                <a:tab pos="279400" algn="l"/>
                <a:tab pos="5753100" algn="r"/>
              </a:tabLst>
              <a:defRPr>
                <a:solidFill>
                  <a:schemeClr val="tx1"/>
                </a:solidFill>
                <a:latin typeface="Arial" panose="020B0604020202020204" pitchFamily="34" charset="0"/>
              </a:defRPr>
            </a:lvl7pPr>
            <a:lvl8pPr eaLnBrk="0" fontAlgn="base" hangingPunct="0">
              <a:spcBef>
                <a:spcPct val="0"/>
              </a:spcBef>
              <a:spcAft>
                <a:spcPct val="0"/>
              </a:spcAft>
              <a:tabLst>
                <a:tab pos="279400" algn="l"/>
                <a:tab pos="5753100" algn="r"/>
              </a:tabLst>
              <a:defRPr>
                <a:solidFill>
                  <a:schemeClr val="tx1"/>
                </a:solidFill>
                <a:latin typeface="Arial" panose="020B0604020202020204" pitchFamily="34" charset="0"/>
              </a:defRPr>
            </a:lvl8pPr>
            <a:lvl9pPr eaLnBrk="0" fontAlgn="base" hangingPunct="0">
              <a:spcBef>
                <a:spcPct val="0"/>
              </a:spcBef>
              <a:spcAft>
                <a:spcPct val="0"/>
              </a:spcAft>
              <a:tabLst>
                <a:tab pos="279400" algn="l"/>
                <a:tab pos="5753100" algn="r"/>
              </a:tabLst>
              <a:defRPr>
                <a:solidFill>
                  <a:schemeClr val="tx1"/>
                </a:solidFill>
                <a:latin typeface="Arial" panose="020B0604020202020204" pitchFamily="34" charset="0"/>
              </a:defRPr>
            </a:lvl9pPr>
          </a:lstStyle>
          <a:p>
            <a:pPr marL="342900" indent="-342900">
              <a:buNone/>
            </a:pPr>
            <a:r>
              <a:rPr lang="fr-FR" sz="1800" dirty="0">
                <a:solidFill>
                  <a:schemeClr val="tx2"/>
                </a:solidFill>
                <a:latin typeface="+mn-lt"/>
              </a:rPr>
              <a:t>Création du SIP</a:t>
            </a:r>
          </a:p>
          <a:p>
            <a:pPr marL="457200" lvl="1" indent="0">
              <a:buNone/>
              <a:tabLst>
                <a:tab pos="279400" algn="l"/>
              </a:tabLst>
            </a:pPr>
            <a:r>
              <a:rPr lang="fr-FR" sz="1800" dirty="0">
                <a:solidFill>
                  <a:schemeClr val="tx2"/>
                </a:solidFill>
                <a:latin typeface="+mn-lt"/>
              </a:rPr>
              <a:t>a)	la fenêtre de lancement</a:t>
            </a:r>
          </a:p>
          <a:p>
            <a:pPr marL="457200" lvl="1" indent="0">
              <a:buNone/>
              <a:tabLst>
                <a:tab pos="279400" algn="l"/>
              </a:tabLst>
            </a:pPr>
            <a:r>
              <a:rPr lang="fr-FR" sz="1800" dirty="0">
                <a:solidFill>
                  <a:schemeClr val="tx2"/>
                </a:solidFill>
                <a:latin typeface="+mn-lt"/>
              </a:rPr>
              <a:t>b)	la création du SIP</a:t>
            </a:r>
          </a:p>
          <a:p>
            <a:pPr marL="0" indent="0">
              <a:buNone/>
            </a:pPr>
            <a:r>
              <a:rPr lang="fr-FR" sz="1800" dirty="0">
                <a:solidFill>
                  <a:schemeClr val="tx2"/>
                </a:solidFill>
                <a:latin typeface="+mn-lt"/>
              </a:rPr>
              <a:t> </a:t>
            </a:r>
          </a:p>
          <a:p>
            <a:pPr marL="0" indent="0">
              <a:buNone/>
            </a:pPr>
            <a:r>
              <a:rPr lang="fr-FR" sz="1800" dirty="0">
                <a:solidFill>
                  <a:schemeClr val="tx2"/>
                </a:solidFill>
                <a:latin typeface="+mn-lt"/>
              </a:rPr>
              <a:t>Traitement du SIP</a:t>
            </a:r>
          </a:p>
          <a:p>
            <a:pPr marL="457200" lvl="1" indent="0">
              <a:buNone/>
              <a:tabLst>
                <a:tab pos="279400" algn="l"/>
              </a:tabLst>
            </a:pPr>
            <a:r>
              <a:rPr lang="fr-FR" sz="1800" dirty="0">
                <a:solidFill>
                  <a:schemeClr val="tx2"/>
                </a:solidFill>
                <a:latin typeface="+mn-lt"/>
              </a:rPr>
              <a:t>a)	la fenêtre de gestion de l’arborescence</a:t>
            </a:r>
          </a:p>
          <a:p>
            <a:pPr marL="457200" lvl="1" indent="0">
              <a:buNone/>
              <a:tabLst>
                <a:tab pos="279400" algn="l"/>
              </a:tabLst>
            </a:pPr>
            <a:r>
              <a:rPr lang="fr-FR" sz="1800" dirty="0">
                <a:solidFill>
                  <a:schemeClr val="tx2"/>
                </a:solidFill>
                <a:latin typeface="+mn-lt"/>
              </a:rPr>
              <a:t>b)	la fenêtre de gestion des métadonnées</a:t>
            </a:r>
          </a:p>
          <a:p>
            <a:pPr marL="0" indent="0">
              <a:buNone/>
            </a:pPr>
            <a:r>
              <a:rPr lang="fr-FR" sz="1800" dirty="0">
                <a:solidFill>
                  <a:schemeClr val="tx2"/>
                </a:solidFill>
                <a:latin typeface="+mn-lt"/>
              </a:rPr>
              <a:t> </a:t>
            </a:r>
          </a:p>
          <a:p>
            <a:pPr marL="0" indent="0">
              <a:buNone/>
            </a:pPr>
            <a:r>
              <a:rPr lang="fr-FR" sz="1800" dirty="0">
                <a:solidFill>
                  <a:schemeClr val="tx2"/>
                </a:solidFill>
                <a:latin typeface="+mn-lt"/>
              </a:rPr>
              <a:t>Exports après traitement</a:t>
            </a:r>
          </a:p>
          <a:p>
            <a:pPr marL="0" indent="0">
              <a:buNone/>
            </a:pPr>
            <a:r>
              <a:rPr lang="fr-FR" sz="1800" dirty="0">
                <a:solidFill>
                  <a:schemeClr val="tx2"/>
                </a:solidFill>
                <a:latin typeface="+mn-lt"/>
              </a:rPr>
              <a:t> </a:t>
            </a:r>
          </a:p>
          <a:p>
            <a:pPr marL="0" indent="0">
              <a:buNone/>
            </a:pPr>
            <a:r>
              <a:rPr lang="fr-FR" sz="1800" dirty="0">
                <a:solidFill>
                  <a:schemeClr val="tx2"/>
                </a:solidFill>
                <a:latin typeface="+mn-lt"/>
              </a:rPr>
              <a:t>Configuration</a:t>
            </a:r>
          </a:p>
          <a:p>
            <a:pPr>
              <a:lnSpc>
                <a:spcPct val="100000"/>
              </a:lnSpc>
            </a:pPr>
            <a:endParaRPr kumimoji="0" lang="fr-FR" altLang="fr-FR" sz="1800" b="0" i="0" u="none" strike="noStrike" cap="none" normalizeH="0" baseline="0" dirty="0">
              <a:ln>
                <a:noFill/>
              </a:ln>
              <a:solidFill>
                <a:schemeClr val="accent5"/>
              </a:solidFill>
              <a:effectLst/>
            </a:endParaRPr>
          </a:p>
        </p:txBody>
      </p:sp>
    </p:spTree>
    <p:extLst>
      <p:ext uri="{BB962C8B-B14F-4D97-AF65-F5344CB8AC3E}">
        <p14:creationId xmlns:p14="http://schemas.microsoft.com/office/powerpoint/2010/main" val="35225586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ZoneTexte 5"/>
          <p:cNvSpPr txBox="1"/>
          <p:nvPr/>
        </p:nvSpPr>
        <p:spPr>
          <a:xfrm>
            <a:off x="914400" y="349054"/>
            <a:ext cx="7665156" cy="369332"/>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fr-FR" dirty="0">
                <a:solidFill>
                  <a:schemeClr val="accent5">
                    <a:lumMod val="75000"/>
                  </a:schemeClr>
                </a:solidFill>
                <a:latin typeface="Calibri" panose="020F0502020204030204" pitchFamily="34" charset="0"/>
              </a:rPr>
              <a:t>Octave : chaîne de traitement d’un paquet d’information (SIP)</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94" y="775938"/>
            <a:ext cx="8583350" cy="5170590"/>
          </a:xfrm>
          <a:prstGeom prst="rect">
            <a:avLst/>
          </a:prstGeom>
        </p:spPr>
      </p:pic>
      <p:sp>
        <p:nvSpPr>
          <p:cNvPr id="4" name="ZoneTexte 3"/>
          <p:cNvSpPr txBox="1"/>
          <p:nvPr/>
        </p:nvSpPr>
        <p:spPr>
          <a:xfrm>
            <a:off x="9838944" y="5757859"/>
            <a:ext cx="1773936" cy="246221"/>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fr-FR" sz="1000" dirty="0">
                <a:latin typeface="Arial" panose="020B0604020202020204" pitchFamily="34" charset="0"/>
              </a:rPr>
              <a:t>Source : </a:t>
            </a:r>
            <a:r>
              <a:rPr lang="fr-FR" sz="1000" dirty="0" err="1">
                <a:latin typeface="Arial" panose="020B0604020202020204" pitchFamily="34" charset="0"/>
              </a:rPr>
              <a:t>Docuteam</a:t>
            </a:r>
            <a:r>
              <a:rPr lang="fr-FR" sz="1000" dirty="0">
                <a:latin typeface="Arial" panose="020B0604020202020204" pitchFamily="34" charset="0"/>
              </a:rPr>
              <a:t> / SIAF</a:t>
            </a:r>
          </a:p>
        </p:txBody>
      </p:sp>
      <p:sp>
        <p:nvSpPr>
          <p:cNvPr id="2" name="Ellipse 1"/>
          <p:cNvSpPr/>
          <p:nvPr/>
        </p:nvSpPr>
        <p:spPr>
          <a:xfrm>
            <a:off x="1773936" y="1941269"/>
            <a:ext cx="2258568" cy="146944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9838944" y="775938"/>
            <a:ext cx="2048256" cy="1477328"/>
          </a:xfrm>
          <a:prstGeom prst="rect">
            <a:avLst/>
          </a:prstGeom>
        </p:spPr>
        <p:txBody>
          <a:bodyPr wrap="square">
            <a:spAutoFit/>
          </a:bodyPr>
          <a:lstStyle/>
          <a:p>
            <a:pPr fontAlgn="base"/>
            <a:r>
              <a:rPr lang="fr-FR" sz="1000" b="1" dirty="0" err="1">
                <a:solidFill>
                  <a:srgbClr val="666666"/>
                </a:solidFill>
                <a:latin typeface="Arial" panose="020B0604020202020204" pitchFamily="34" charset="0"/>
                <a:cs typeface="Arial" panose="020B0604020202020204" pitchFamily="34" charset="0"/>
              </a:rPr>
              <a:t>docuteam</a:t>
            </a:r>
            <a:r>
              <a:rPr lang="fr-FR" sz="1000" b="1" dirty="0">
                <a:solidFill>
                  <a:srgbClr val="666666"/>
                </a:solidFill>
                <a:latin typeface="Arial" panose="020B0604020202020204" pitchFamily="34" charset="0"/>
                <a:cs typeface="Arial" panose="020B0604020202020204" pitchFamily="34" charset="0"/>
              </a:rPr>
              <a:t> </a:t>
            </a:r>
            <a:r>
              <a:rPr lang="fr-FR" sz="1000" b="1" dirty="0" err="1">
                <a:solidFill>
                  <a:srgbClr val="666666"/>
                </a:solidFill>
                <a:latin typeface="Arial" panose="020B0604020202020204" pitchFamily="34" charset="0"/>
                <a:cs typeface="Arial" panose="020B0604020202020204" pitchFamily="34" charset="0"/>
              </a:rPr>
              <a:t>packer</a:t>
            </a:r>
            <a:br>
              <a:rPr lang="fr-FR" sz="1000" dirty="0">
                <a:solidFill>
                  <a:srgbClr val="666666"/>
                </a:solidFill>
                <a:latin typeface="Arial" panose="020B0604020202020204" pitchFamily="34" charset="0"/>
                <a:cs typeface="Arial" panose="020B0604020202020204" pitchFamily="34" charset="0"/>
              </a:rPr>
            </a:br>
            <a:r>
              <a:rPr lang="fr-FR" sz="1000" dirty="0">
                <a:solidFill>
                  <a:srgbClr val="666666"/>
                </a:solidFill>
                <a:latin typeface="Arial" panose="020B0604020202020204" pitchFamily="34" charset="0"/>
                <a:cs typeface="Arial" panose="020B0604020202020204" pitchFamily="34" charset="0"/>
              </a:rPr>
              <a:t>Éditeur et </a:t>
            </a:r>
            <a:r>
              <a:rPr lang="fr-FR" sz="1000" dirty="0" err="1">
                <a:solidFill>
                  <a:srgbClr val="666666"/>
                </a:solidFill>
                <a:latin typeface="Arial" panose="020B0604020202020204" pitchFamily="34" charset="0"/>
                <a:cs typeface="Arial" panose="020B0604020202020204" pitchFamily="34" charset="0"/>
              </a:rPr>
              <a:t>visualiseur</a:t>
            </a:r>
            <a:r>
              <a:rPr lang="fr-FR" sz="1000" dirty="0">
                <a:solidFill>
                  <a:srgbClr val="666666"/>
                </a:solidFill>
                <a:latin typeface="Arial" panose="020B0604020202020204" pitchFamily="34" charset="0"/>
                <a:cs typeface="Arial" panose="020B0604020202020204" pitchFamily="34" charset="0"/>
              </a:rPr>
              <a:t> de paquets d‘information (SIP, AIP, DIP).</a:t>
            </a:r>
          </a:p>
          <a:p>
            <a:pPr fontAlgn="base"/>
            <a:endParaRPr lang="fr-FR" sz="1000" dirty="0">
              <a:solidFill>
                <a:srgbClr val="666666"/>
              </a:solidFill>
              <a:latin typeface="Arial" panose="020B0604020202020204" pitchFamily="34" charset="0"/>
              <a:cs typeface="Arial" panose="020B0604020202020204" pitchFamily="34" charset="0"/>
            </a:endParaRPr>
          </a:p>
          <a:p>
            <a:pPr fontAlgn="base"/>
            <a:r>
              <a:rPr lang="fr-FR" sz="1000" b="1" dirty="0" err="1">
                <a:solidFill>
                  <a:srgbClr val="666666"/>
                </a:solidFill>
                <a:latin typeface="Arial" panose="020B0604020202020204" pitchFamily="34" charset="0"/>
                <a:cs typeface="Arial" panose="020B0604020202020204" pitchFamily="34" charset="0"/>
              </a:rPr>
              <a:t>docuteam</a:t>
            </a:r>
            <a:r>
              <a:rPr lang="fr-FR" sz="1000" b="1" dirty="0">
                <a:solidFill>
                  <a:srgbClr val="666666"/>
                </a:solidFill>
                <a:latin typeface="Arial" panose="020B0604020202020204" pitchFamily="34" charset="0"/>
                <a:cs typeface="Arial" panose="020B0604020202020204" pitchFamily="34" charset="0"/>
              </a:rPr>
              <a:t> feeder </a:t>
            </a:r>
            <a:r>
              <a:rPr lang="fr-FR" sz="1000" dirty="0">
                <a:solidFill>
                  <a:srgbClr val="666666"/>
                </a:solidFill>
                <a:latin typeface="Arial" panose="020B0604020202020204" pitchFamily="34" charset="0"/>
                <a:cs typeface="Arial" panose="020B0604020202020204" pitchFamily="34" charset="0"/>
              </a:rPr>
              <a:t>(</a:t>
            </a:r>
            <a:r>
              <a:rPr lang="fr-FR" sz="1000" i="1" dirty="0">
                <a:solidFill>
                  <a:srgbClr val="666666"/>
                </a:solidFill>
                <a:latin typeface="Arial" panose="020B0604020202020204" pitchFamily="34" charset="0"/>
                <a:cs typeface="Arial" panose="020B0604020202020204" pitchFamily="34" charset="0"/>
              </a:rPr>
              <a:t>autre produit non inclus dans Octave</a:t>
            </a:r>
            <a:r>
              <a:rPr lang="fr-FR" sz="1000" dirty="0">
                <a:solidFill>
                  <a:srgbClr val="666666"/>
                </a:solidFill>
                <a:latin typeface="Arial" panose="020B0604020202020204" pitchFamily="34" charset="0"/>
                <a:cs typeface="Arial" panose="020B0604020202020204" pitchFamily="34" charset="0"/>
              </a:rPr>
              <a:t>)</a:t>
            </a:r>
            <a:br>
              <a:rPr lang="fr-FR" sz="1000" dirty="0">
                <a:solidFill>
                  <a:srgbClr val="666666"/>
                </a:solidFill>
                <a:latin typeface="Arial" panose="020B0604020202020204" pitchFamily="34" charset="0"/>
                <a:cs typeface="Arial" panose="020B0604020202020204" pitchFamily="34" charset="0"/>
              </a:rPr>
            </a:br>
            <a:r>
              <a:rPr lang="fr-FR" sz="1000" dirty="0">
                <a:solidFill>
                  <a:srgbClr val="666666"/>
                </a:solidFill>
                <a:latin typeface="Arial" panose="020B0604020202020204" pitchFamily="34" charset="0"/>
                <a:cs typeface="Arial" panose="020B0604020202020204" pitchFamily="34" charset="0"/>
              </a:rPr>
              <a:t>Contrôle et automatisation du processus d’entrée dans le système d‘archivage (</a:t>
            </a:r>
            <a:r>
              <a:rPr lang="fr-FR" sz="1000" i="1" dirty="0" err="1">
                <a:solidFill>
                  <a:srgbClr val="666666"/>
                </a:solidFill>
                <a:latin typeface="Arial" panose="020B0604020202020204" pitchFamily="34" charset="0"/>
                <a:cs typeface="Arial" panose="020B0604020202020204" pitchFamily="34" charset="0"/>
              </a:rPr>
              <a:t>ingest</a:t>
            </a:r>
            <a:r>
              <a:rPr lang="fr-FR" sz="1000" dirty="0">
                <a:solidFill>
                  <a:srgbClr val="666666"/>
                </a:solidFill>
                <a:latin typeface="Arial" panose="020B0604020202020204" pitchFamily="34" charset="0"/>
                <a:cs typeface="Arial" panose="020B0604020202020204" pitchFamily="34" charset="0"/>
              </a:rPr>
              <a:t>).</a:t>
            </a:r>
            <a:endParaRPr lang="fr-FR" sz="1000" b="0" i="0" dirty="0">
              <a:solidFill>
                <a:srgbClr val="666666"/>
              </a:solidFill>
              <a:effectLst/>
              <a:latin typeface="Arial" panose="020B0604020202020204" pitchFamily="34" charset="0"/>
              <a:cs typeface="Arial" panose="020B0604020202020204" pitchFamily="34" charset="0"/>
            </a:endParaRPr>
          </a:p>
        </p:txBody>
      </p:sp>
      <p:sp>
        <p:nvSpPr>
          <p:cNvPr id="7" name="ZoneTexte 6"/>
          <p:cNvSpPr txBox="1"/>
          <p:nvPr/>
        </p:nvSpPr>
        <p:spPr>
          <a:xfrm>
            <a:off x="914400" y="6160996"/>
            <a:ext cx="8924544" cy="369332"/>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fr-FR" dirty="0">
                <a:solidFill>
                  <a:schemeClr val="accent1">
                    <a:lumMod val="75000"/>
                  </a:schemeClr>
                </a:solidFill>
                <a:latin typeface="Arial" panose="020B0604020202020204" pitchFamily="34" charset="0"/>
              </a:rPr>
              <a:t>Octave			Système d’archivage électronique	         Portail</a:t>
            </a:r>
          </a:p>
        </p:txBody>
      </p:sp>
    </p:spTree>
    <p:extLst>
      <p:ext uri="{BB962C8B-B14F-4D97-AF65-F5344CB8AC3E}">
        <p14:creationId xmlns:p14="http://schemas.microsoft.com/office/powerpoint/2010/main" val="22124739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7788" y="682388"/>
            <a:ext cx="10626012" cy="1008300"/>
          </a:xfrm>
        </p:spPr>
        <p:txBody>
          <a:bodyPr>
            <a:normAutofit/>
          </a:bodyPr>
          <a:lstStyle/>
          <a:p>
            <a:r>
              <a:rPr lang="fr-FR" sz="3600" dirty="0">
                <a:solidFill>
                  <a:schemeClr val="tx2"/>
                </a:solidFill>
                <a:latin typeface="+mn-lt"/>
                <a:cs typeface="Arial" panose="020B0604020202020204" pitchFamily="34" charset="0"/>
              </a:rPr>
              <a:t>Notre pratique</a:t>
            </a:r>
          </a:p>
        </p:txBody>
      </p:sp>
      <p:sp>
        <p:nvSpPr>
          <p:cNvPr id="3" name="Espace réservé du contenu 2"/>
          <p:cNvSpPr>
            <a:spLocks noGrp="1"/>
          </p:cNvSpPr>
          <p:nvPr>
            <p:ph idx="1"/>
          </p:nvPr>
        </p:nvSpPr>
        <p:spPr>
          <a:xfrm>
            <a:off x="634482" y="2125876"/>
            <a:ext cx="10954138" cy="2050339"/>
          </a:xfrm>
        </p:spPr>
        <p:txBody>
          <a:bodyPr>
            <a:normAutofit/>
          </a:bodyPr>
          <a:lstStyle/>
          <a:p>
            <a:pPr marL="1528763" indent="-1528763">
              <a:buNone/>
            </a:pPr>
            <a:r>
              <a:rPr lang="fr-FR" sz="2400" dirty="0"/>
              <a:t>Etape 1 : collecte des fichiers lors d’un </a:t>
            </a:r>
            <a:r>
              <a:rPr lang="fr-FR" sz="2400" dirty="0" err="1"/>
              <a:t>cleaning</a:t>
            </a:r>
            <a:r>
              <a:rPr lang="fr-FR" sz="2400" dirty="0"/>
              <a:t> </a:t>
            </a:r>
            <a:r>
              <a:rPr lang="fr-FR" sz="2400" dirty="0" err="1"/>
              <a:t>days</a:t>
            </a:r>
            <a:r>
              <a:rPr lang="fr-FR" sz="2400" dirty="0"/>
              <a:t>, tri grossier</a:t>
            </a:r>
          </a:p>
          <a:p>
            <a:pPr marL="1528763" indent="-1528763">
              <a:buNone/>
            </a:pPr>
            <a:r>
              <a:rPr lang="fr-FR" sz="2400" dirty="0"/>
              <a:t>Etape 2 : tri plus fin, reclassement et prétraitement dans une salle de tri virtuelle</a:t>
            </a:r>
          </a:p>
          <a:p>
            <a:pPr marL="1258888" indent="-1258888">
              <a:buNone/>
            </a:pPr>
            <a:r>
              <a:rPr lang="fr-FR" sz="2400" dirty="0"/>
              <a:t>Etape 3 : production du SIP (fichiers zippés et bordereau de transfert xml) dans Octave ou directement dans as@lae</a:t>
            </a:r>
          </a:p>
        </p:txBody>
      </p:sp>
    </p:spTree>
    <p:extLst>
      <p:ext uri="{BB962C8B-B14F-4D97-AF65-F5344CB8AC3E}">
        <p14:creationId xmlns:p14="http://schemas.microsoft.com/office/powerpoint/2010/main" val="643570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021" y="634359"/>
            <a:ext cx="11368585" cy="5359929"/>
          </a:xfrm>
          <a:prstGeom prst="rect">
            <a:avLst/>
          </a:prstGeom>
        </p:spPr>
        <p:txBody>
          <a:bodyPr wrap="square">
            <a:spAutoFit/>
          </a:bodyPr>
          <a:lstStyle/>
          <a:p>
            <a:pPr>
              <a:lnSpc>
                <a:spcPct val="115000"/>
              </a:lnSpc>
              <a:spcAft>
                <a:spcPts val="0"/>
              </a:spcAft>
            </a:pPr>
            <a:r>
              <a:rPr lang="fr-FR" sz="1400" b="1" dirty="0" err="1">
                <a:solidFill>
                  <a:srgbClr val="31859C"/>
                </a:solidFill>
                <a:latin typeface="Calibri" panose="020F0502020204030204" pitchFamily="34" charset="0"/>
                <a:ea typeface="Times New Roman" panose="02020603050405020304" pitchFamily="18" charset="0"/>
                <a:cs typeface="Times New Roman" panose="02020603050405020304" pitchFamily="18" charset="0"/>
              </a:rPr>
              <a:t>Archifiltre</a:t>
            </a:r>
            <a:r>
              <a:rPr lang="fr-FR" sz="1400" b="1" dirty="0">
                <a:solidFill>
                  <a:srgbClr val="31859C"/>
                </a:solidFill>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fr-FR" sz="1400" b="1" i="1" dirty="0">
                <a:solidFill>
                  <a:srgbClr val="000000"/>
                </a:solidFill>
                <a:latin typeface="Calibri" panose="020F0502020204030204" pitchFamily="34" charset="0"/>
              </a:rPr>
              <a:t>Se reporter à la présentation par les auteurs du logiciel, notamment sur</a:t>
            </a:r>
            <a:r>
              <a:rPr lang="fr-FR" sz="1400" dirty="0">
                <a:solidFill>
                  <a:srgbClr val="000000"/>
                </a:solidFill>
                <a:latin typeface="Calibri" panose="020F0502020204030204" pitchFamily="34" charset="0"/>
              </a:rPr>
              <a:t> </a:t>
            </a:r>
            <a:r>
              <a:rPr lang="fr-FR" sz="1400" dirty="0">
                <a:solidFill>
                  <a:srgbClr val="000000"/>
                </a:solidFill>
                <a:latin typeface="Calibri" panose="020F0502020204030204" pitchFamily="34" charset="0"/>
                <a:hlinkClick r:id="rId2"/>
              </a:rPr>
              <a:t>https://entrepreneur-interet-general.etalab.gouv.fr/defis/2018/archifiltre.html</a:t>
            </a:r>
            <a:endParaRPr lang="fr-FR" sz="1400" dirty="0">
              <a:solidFill>
                <a:srgbClr val="000000"/>
              </a:solidFill>
              <a:latin typeface="Calibri" panose="020F0502020204030204" pitchFamily="34" charset="0"/>
            </a:endParaRPr>
          </a:p>
          <a:p>
            <a:pPr>
              <a:lnSpc>
                <a:spcPct val="115000"/>
              </a:lnSpc>
              <a:spcAft>
                <a:spcPts val="0"/>
              </a:spcAft>
            </a:pPr>
            <a:endParaRPr lang="fr-FR" sz="1400" b="1" i="1" dirty="0">
              <a:solidFill>
                <a:srgbClr val="31849B"/>
              </a:solidFill>
              <a:latin typeface="Calibri" panose="020F0502020204030204" pitchFamily="34" charset="0"/>
              <a:cs typeface="Times New Roman" panose="02020603050405020304" pitchFamily="18" charset="0"/>
            </a:endParaRPr>
          </a:p>
          <a:p>
            <a:r>
              <a:rPr lang="fr-FR" sz="1400" b="1" dirty="0">
                <a:solidFill>
                  <a:srgbClr val="000000"/>
                </a:solidFill>
                <a:latin typeface="Calibri" panose="020F0502020204030204" pitchFamily="34" charset="0"/>
              </a:rPr>
              <a:t>Contexte</a:t>
            </a:r>
            <a:r>
              <a:rPr lang="fr-FR" sz="1400" dirty="0">
                <a:solidFill>
                  <a:srgbClr val="000000"/>
                </a:solidFill>
                <a:latin typeface="Calibri" panose="020F0502020204030204" pitchFamily="34" charset="0"/>
              </a:rPr>
              <a:t> : </a:t>
            </a:r>
            <a:r>
              <a:rPr lang="fr-FR" sz="1400" u="sng" dirty="0">
                <a:solidFill>
                  <a:srgbClr val="000000"/>
                </a:solidFill>
                <a:latin typeface="Calibri" panose="020F0502020204030204" pitchFamily="34" charset="0"/>
                <a:cs typeface="Times New Roman" panose="02020603050405020304" pitchFamily="18" charset="0"/>
                <a:hlinkClick r:id="rId3"/>
              </a:rPr>
              <a:t>Vrac </a:t>
            </a:r>
            <a:r>
              <a:rPr lang="fr-FR" sz="1400" u="sng" dirty="0" err="1">
                <a:solidFill>
                  <a:srgbClr val="000000"/>
                </a:solidFill>
                <a:latin typeface="Calibri" panose="020F0502020204030204" pitchFamily="34" charset="0"/>
                <a:cs typeface="Times New Roman" panose="02020603050405020304" pitchFamily="18" charset="0"/>
                <a:hlinkClick r:id="rId3"/>
              </a:rPr>
              <a:t>Wars</a:t>
            </a:r>
            <a:r>
              <a:rPr lang="fr-FR" sz="1400" dirty="0">
                <a:solidFill>
                  <a:srgbClr val="000000"/>
                </a:solidFill>
                <a:latin typeface="Calibri" panose="020F0502020204030204" pitchFamily="34" charset="0"/>
              </a:rPr>
              <a:t> </a:t>
            </a:r>
          </a:p>
          <a:p>
            <a:endParaRPr lang="fr-FR" sz="1400" b="1" dirty="0">
              <a:latin typeface="Calibri" panose="020F0502020204030204" pitchFamily="34" charset="0"/>
              <a:ea typeface="Times New Roman" panose="02020603050405020304" pitchFamily="18" charset="0"/>
              <a:cs typeface="Times New Roman" panose="02020603050405020304" pitchFamily="18" charset="0"/>
            </a:endParaRPr>
          </a:p>
          <a:p>
            <a:r>
              <a:rPr lang="fr-FR" sz="1400" b="1" dirty="0">
                <a:latin typeface="Calibri" panose="020F0502020204030204" pitchFamily="34" charset="0"/>
                <a:ea typeface="Times New Roman" panose="02020603050405020304" pitchFamily="18" charset="0"/>
                <a:cs typeface="Times New Roman" panose="02020603050405020304" pitchFamily="18" charset="0"/>
              </a:rPr>
              <a:t>Créateurs</a:t>
            </a:r>
            <a:r>
              <a:rPr lang="fr-FR" sz="1400" dirty="0">
                <a:latin typeface="Calibri" panose="020F0502020204030204" pitchFamily="34" charset="0"/>
                <a:ea typeface="Times New Roman" panose="02020603050405020304" pitchFamily="18" charset="0"/>
                <a:cs typeface="Times New Roman" panose="02020603050405020304" pitchFamily="18" charset="0"/>
              </a:rPr>
              <a:t> : </a:t>
            </a:r>
            <a:r>
              <a:rPr lang="fr-FR" sz="1400" dirty="0" err="1">
                <a:latin typeface="Calibri" panose="020F0502020204030204" pitchFamily="34" charset="0"/>
                <a:ea typeface="Times New Roman" panose="02020603050405020304" pitchFamily="18" charset="0"/>
                <a:cs typeface="Times New Roman" panose="02020603050405020304" pitchFamily="18" charset="0"/>
              </a:rPr>
              <a:t>Archifiltre</a:t>
            </a:r>
            <a:r>
              <a:rPr lang="fr-FR" sz="1400" dirty="0">
                <a:latin typeface="Calibri" panose="020F0502020204030204" pitchFamily="34" charset="0"/>
                <a:ea typeface="Times New Roman" panose="02020603050405020304" pitchFamily="18" charset="0"/>
                <a:cs typeface="Times New Roman" panose="02020603050405020304" pitchFamily="18" charset="0"/>
              </a:rPr>
              <a:t> a été créé par un binôme (Emmanuel Gautier, data </a:t>
            </a:r>
            <a:r>
              <a:rPr lang="fr-FR" sz="1400" dirty="0" err="1">
                <a:latin typeface="Calibri" panose="020F0502020204030204" pitchFamily="34" charset="0"/>
                <a:ea typeface="Times New Roman" panose="02020603050405020304" pitchFamily="18" charset="0"/>
                <a:cs typeface="Times New Roman" panose="02020603050405020304" pitchFamily="18" charset="0"/>
              </a:rPr>
              <a:t>scientist</a:t>
            </a:r>
            <a:r>
              <a:rPr lang="fr-FR" sz="1400" dirty="0">
                <a:latin typeface="Calibri" panose="020F0502020204030204" pitchFamily="34" charset="0"/>
                <a:ea typeface="Times New Roman" panose="02020603050405020304" pitchFamily="18" charset="0"/>
                <a:cs typeface="Times New Roman" panose="02020603050405020304" pitchFamily="18" charset="0"/>
              </a:rPr>
              <a:t>, et Jean-Baptiste Assouad, développeur) avec la mission des archives des ministères sociaux (Anne Lambert et Chloé Moser) dans le cadre du programme Entrepreneurs d’intérêt général.</a:t>
            </a:r>
          </a:p>
          <a:p>
            <a:endParaRPr lang="fr-FR" sz="1400" b="1" dirty="0">
              <a:solidFill>
                <a:srgbClr val="000000"/>
              </a:solidFill>
              <a:latin typeface="Calibri" panose="020F0502020204030204" pitchFamily="34" charset="0"/>
            </a:endParaRPr>
          </a:p>
          <a:p>
            <a:r>
              <a:rPr lang="fr-FR" sz="1400" b="1" dirty="0">
                <a:solidFill>
                  <a:srgbClr val="000000"/>
                </a:solidFill>
                <a:latin typeface="Calibri" panose="020F0502020204030204" pitchFamily="34" charset="0"/>
              </a:rPr>
              <a:t>Modalités d’utilisation </a:t>
            </a:r>
            <a:r>
              <a:rPr lang="fr-FR" sz="1400" dirty="0">
                <a:solidFill>
                  <a:srgbClr val="000000"/>
                </a:solidFill>
                <a:latin typeface="Calibri" panose="020F0502020204030204" pitchFamily="34" charset="0"/>
              </a:rPr>
              <a:t>: en ligne ou téléchargeable à l’adresse </a:t>
            </a:r>
            <a:r>
              <a:rPr lang="fr-FR" sz="1400" dirty="0">
                <a:solidFill>
                  <a:srgbClr val="000000"/>
                </a:solidFill>
                <a:latin typeface="Calibri" panose="020F0502020204030204" pitchFamily="34" charset="0"/>
                <a:hlinkClick r:id="rId4"/>
              </a:rPr>
              <a:t>https://archifiltre.fabrique.social.gouv.fr/</a:t>
            </a:r>
            <a:endParaRPr lang="fr-FR" sz="1400" dirty="0">
              <a:solidFill>
                <a:srgbClr val="000000"/>
              </a:solidFill>
              <a:latin typeface="Calibri" panose="020F0502020204030204" pitchFamily="34" charset="0"/>
            </a:endParaRPr>
          </a:p>
          <a:p>
            <a:r>
              <a:rPr lang="fr-FR" sz="1400" dirty="0">
                <a:solidFill>
                  <a:srgbClr val="000000"/>
                </a:solidFill>
                <a:latin typeface="Calibri" panose="020F0502020204030204" pitchFamily="34" charset="0"/>
              </a:rPr>
              <a:t>On fait glisser une arborescence Windows sur </a:t>
            </a:r>
            <a:r>
              <a:rPr lang="fr-FR" sz="1400" dirty="0" err="1">
                <a:solidFill>
                  <a:srgbClr val="000000"/>
                </a:solidFill>
                <a:latin typeface="Calibri" panose="020F0502020204030204" pitchFamily="34" charset="0"/>
              </a:rPr>
              <a:t>Archifiltre</a:t>
            </a:r>
            <a:r>
              <a:rPr lang="fr-FR" sz="1400" dirty="0">
                <a:solidFill>
                  <a:srgbClr val="000000"/>
                </a:solidFill>
                <a:latin typeface="Calibri" panose="020F0502020204030204" pitchFamily="34" charset="0"/>
              </a:rPr>
              <a:t>, qui la scanne.</a:t>
            </a:r>
          </a:p>
          <a:p>
            <a:r>
              <a:rPr lang="fr-FR" sz="1400" dirty="0">
                <a:solidFill>
                  <a:srgbClr val="000000"/>
                </a:solidFill>
                <a:latin typeface="Calibri" panose="020F0502020204030204" pitchFamily="34" charset="0"/>
              </a:rPr>
              <a:t>Affichage instantané du résultat, même pour une arborescence volumineuse (version en ligne 100 Go, version installée 1 To).</a:t>
            </a:r>
          </a:p>
          <a:p>
            <a:pPr lvl="0" algn="just"/>
            <a:endParaRPr lang="fr-FR" sz="1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lgn="just"/>
            <a:r>
              <a:rPr lang="fr-FR" sz="1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Objectifs</a:t>
            </a:r>
            <a:endParaRPr lang="fr-F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lgn="just"/>
            <a:r>
              <a:rPr lang="fr-F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Identifier tous les types et formats de données et caractériser les liens entre les différents éléments pour mieux les traiter ; avoir une vue d’ensemble d’une arborescence pour y faire un tri efficace.</a:t>
            </a:r>
          </a:p>
          <a:p>
            <a:pPr lvl="0" algn="just"/>
            <a:r>
              <a:rPr lang="fr-FR" sz="1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lgn="just"/>
            <a:r>
              <a:rPr lang="fr-FR" sz="1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Ce que fait </a:t>
            </a:r>
            <a:r>
              <a:rPr lang="fr-FR" sz="14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Archifiltre</a:t>
            </a:r>
            <a:r>
              <a:rPr lang="fr-FR" sz="1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lgn="just"/>
            <a:r>
              <a:rPr lang="fr-F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Indique la répartition du poids de l’arborescence entre les niveaux inférieurs de l’arborescence (%, Go et taille des rectangles proportionnée au volume)</a:t>
            </a:r>
          </a:p>
          <a:p>
            <a:pPr lvl="0" algn="just"/>
            <a:r>
              <a:rPr lang="fr-F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Deux affichage avec des codes couleur : par type de fichier ou par date de fichier. </a:t>
            </a:r>
          </a:p>
          <a:p>
            <a:pPr lvl="0" algn="just"/>
            <a:r>
              <a:rPr lang="fr-FR" sz="1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lgn="just"/>
            <a:r>
              <a:rPr lang="fr-FR" sz="1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Usage par les AD37 et la DSI lors des </a:t>
            </a:r>
            <a:r>
              <a:rPr lang="fr-FR" sz="14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cleaning</a:t>
            </a:r>
            <a:r>
              <a:rPr lang="fr-FR" sz="1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fr-FR" sz="14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days</a:t>
            </a:r>
            <a:r>
              <a:rPr lang="fr-FR" sz="1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lgn="just">
              <a:tabLst>
                <a:tab pos="228600" algn="l"/>
              </a:tabLst>
            </a:pPr>
            <a:r>
              <a:rPr lang="fr-F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Localisation des fichiers volumineux et/ou anciens à traiter en priorité.</a:t>
            </a:r>
          </a:p>
          <a:p>
            <a:pPr lvl="0" algn="just">
              <a:tabLst>
                <a:tab pos="228600" algn="l"/>
              </a:tabLst>
            </a:pPr>
            <a:r>
              <a:rPr lang="fr-F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Communication : montrer aux services un autre point de vue sur leur arborescence. </a:t>
            </a:r>
          </a:p>
          <a:p>
            <a:endParaRPr lang="fr-FR"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15171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88162" y="4251960"/>
            <a:ext cx="10515600" cy="1205697"/>
          </a:xfrm>
        </p:spPr>
        <p:txBody>
          <a:bodyPr>
            <a:normAutofit/>
          </a:bodyPr>
          <a:lstStyle/>
          <a:p>
            <a:pPr algn="r">
              <a:buNone/>
            </a:pPr>
            <a:r>
              <a:rPr lang="fr-FR" sz="2000" dirty="0"/>
              <a:t>Arnaud de Castelbajac</a:t>
            </a:r>
          </a:p>
          <a:p>
            <a:pPr algn="r">
              <a:buNone/>
            </a:pPr>
            <a:r>
              <a:rPr lang="fr-FR" sz="2000" dirty="0"/>
              <a:t>Archives départementales d’Indre-et-Loire </a:t>
            </a:r>
          </a:p>
          <a:p>
            <a:pPr algn="r">
              <a:buNone/>
            </a:pPr>
            <a:r>
              <a:rPr lang="fr-FR" sz="2000" dirty="0">
                <a:hlinkClick r:id="rId3"/>
              </a:rPr>
              <a:t>adecastelbajac@departement-touraine.fr</a:t>
            </a:r>
            <a:r>
              <a:rPr lang="fr-FR" sz="2000" dirty="0"/>
              <a:t>, 02 47 80 89 00</a:t>
            </a:r>
          </a:p>
        </p:txBody>
      </p:sp>
      <p:sp>
        <p:nvSpPr>
          <p:cNvPr id="4" name="Titre 1"/>
          <p:cNvSpPr>
            <a:spLocks noGrp="1"/>
          </p:cNvSpPr>
          <p:nvPr>
            <p:ph type="title"/>
          </p:nvPr>
        </p:nvSpPr>
        <p:spPr>
          <a:xfrm>
            <a:off x="838200" y="2331720"/>
            <a:ext cx="9576816" cy="1170432"/>
          </a:xfrm>
        </p:spPr>
        <p:txBody>
          <a:bodyPr>
            <a:noAutofit/>
          </a:bodyPr>
          <a:lstStyle/>
          <a:p>
            <a:pPr>
              <a:lnSpc>
                <a:spcPct val="100000"/>
              </a:lnSpc>
            </a:pPr>
            <a:r>
              <a:rPr lang="fr-FR" sz="2400" dirty="0">
                <a:solidFill>
                  <a:schemeClr val="tx2"/>
                </a:solidFill>
                <a:latin typeface="+mn-lt"/>
              </a:rPr>
              <a:t>Les documents ou </a:t>
            </a:r>
            <a:r>
              <a:rPr lang="fr-FR" sz="2400">
                <a:solidFill>
                  <a:schemeClr val="tx2"/>
                </a:solidFill>
                <a:latin typeface="+mn-lt"/>
              </a:rPr>
              <a:t>scripts faits </a:t>
            </a:r>
            <a:r>
              <a:rPr lang="fr-FR" sz="2400" dirty="0">
                <a:solidFill>
                  <a:schemeClr val="tx2"/>
                </a:solidFill>
                <a:latin typeface="+mn-lt"/>
              </a:rPr>
              <a:t>maison par la DSI du CD37 mentionnés dans cette présentation peuvent être demandés aux AD37 et réutilisés comme bon vous semble.</a:t>
            </a:r>
            <a:endParaRPr lang="fr-FR" sz="2400" dirty="0">
              <a:solidFill>
                <a:schemeClr val="tx2"/>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64275" y="389205"/>
            <a:ext cx="10974760" cy="606425"/>
          </a:xfrm>
          <a:solidFill>
            <a:schemeClr val="bg1"/>
          </a:solidFill>
        </p:spPr>
        <p:txBody>
          <a:bodyPr>
            <a:noAutofit/>
          </a:bodyPr>
          <a:lstStyle/>
          <a:p>
            <a:pPr>
              <a:spcAft>
                <a:spcPts val="0"/>
              </a:spcAft>
            </a:pPr>
            <a:r>
              <a:rPr lang="fr-FR" sz="3600" dirty="0">
                <a:solidFill>
                  <a:srgbClr val="006699"/>
                </a:solidFill>
                <a:latin typeface="Calibri" panose="020F0502020204030204" pitchFamily="34" charset="0"/>
                <a:ea typeface="Calibri" panose="020F0502020204030204" pitchFamily="34" charset="0"/>
              </a:rPr>
              <a:t>1. Les cleaning </a:t>
            </a:r>
            <a:r>
              <a:rPr lang="fr-FR" sz="3600" dirty="0" err="1">
                <a:solidFill>
                  <a:srgbClr val="006699"/>
                </a:solidFill>
                <a:latin typeface="Calibri" panose="020F0502020204030204" pitchFamily="34" charset="0"/>
                <a:ea typeface="Calibri" panose="020F0502020204030204" pitchFamily="34" charset="0"/>
              </a:rPr>
              <a:t>days</a:t>
            </a:r>
            <a:r>
              <a:rPr lang="fr-FR" sz="3600" dirty="0">
                <a:solidFill>
                  <a:srgbClr val="006699"/>
                </a:solidFill>
                <a:latin typeface="Calibri" panose="020F0502020204030204" pitchFamily="34" charset="0"/>
                <a:ea typeface="Calibri" panose="020F0502020204030204" pitchFamily="34" charset="0"/>
              </a:rPr>
              <a:t> </a:t>
            </a:r>
            <a:endParaRPr lang="fr-FR" sz="3600" dirty="0">
              <a:solidFill>
                <a:srgbClr val="006699"/>
              </a:solidFill>
              <a:effectLst/>
              <a:latin typeface="Calibri" panose="020F0502020204030204" pitchFamily="34" charset="0"/>
              <a:ea typeface="Calibri" panose="020F0502020204030204" pitchFamily="34" charset="0"/>
            </a:endParaRPr>
          </a:p>
        </p:txBody>
      </p:sp>
      <p:pic>
        <p:nvPicPr>
          <p:cNvPr id="7" name="Picture 2" descr="e11e5af6-4199-4fa2-a9c0-ff0985fe4335@departement-toura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011" y="995630"/>
            <a:ext cx="6935024" cy="468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64276" y="995630"/>
            <a:ext cx="3807724" cy="4708981"/>
          </a:xfrm>
          <a:prstGeom prst="rect">
            <a:avLst/>
          </a:prstGeom>
        </p:spPr>
        <p:txBody>
          <a:bodyPr wrap="square">
            <a:spAutoFit/>
          </a:bodyPr>
          <a:lstStyle/>
          <a:p>
            <a:r>
              <a:rPr lang="fr-FR" sz="2000" dirty="0"/>
              <a:t>Séance d’une demi-journée avec un service pour faire le tri de ses fichiers et réorganiser ses dossiers. </a:t>
            </a:r>
          </a:p>
          <a:p>
            <a:endParaRPr lang="fr-FR" sz="2000" dirty="0"/>
          </a:p>
          <a:p>
            <a:r>
              <a:rPr lang="fr-FR" sz="2000" dirty="0"/>
              <a:t>Un travail collectif qui vise avant tout à débarrasser l’arborescence bureautique des fichiers inutiles mais aussi à collecter des fichiers intéressant la recherche historique. </a:t>
            </a:r>
          </a:p>
          <a:p>
            <a:endParaRPr lang="fr-FR" sz="2000" dirty="0"/>
          </a:p>
          <a:p>
            <a:r>
              <a:rPr lang="fr-FR" sz="2000" dirty="0"/>
              <a:t>Une collaboration des archivistes avec les informaticiens et avec le DPO.</a:t>
            </a:r>
            <a:endParaRPr lang="fr-FR" dirty="0"/>
          </a:p>
        </p:txBody>
      </p:sp>
    </p:spTree>
    <p:extLst>
      <p:ext uri="{BB962C8B-B14F-4D97-AF65-F5344CB8AC3E}">
        <p14:creationId xmlns:p14="http://schemas.microsoft.com/office/powerpoint/2010/main" val="390242540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564309" y="431481"/>
            <a:ext cx="10800000" cy="590931"/>
          </a:xfrm>
          <a:prstGeom prst="rect">
            <a:avLst/>
          </a:prstGeom>
        </p:spPr>
        <p:txBody>
          <a:bodyPr wrap="square">
            <a:spAutoFit/>
          </a:bodyPr>
          <a:lstStyle/>
          <a:p>
            <a:pPr marL="0" lvl="1">
              <a:lnSpc>
                <a:spcPct val="90000"/>
              </a:lnSpc>
              <a:spcBef>
                <a:spcPct val="0"/>
              </a:spcBef>
            </a:pPr>
            <a:r>
              <a:rPr lang="fr-FR" sz="3600" dirty="0">
                <a:solidFill>
                  <a:srgbClr val="006699"/>
                </a:solidFill>
                <a:latin typeface="Calibri" panose="020F0502020204030204" pitchFamily="34" charset="0"/>
                <a:ea typeface="Calibri" panose="020F0502020204030204" pitchFamily="34" charset="0"/>
                <a:cs typeface="+mj-cs"/>
              </a:rPr>
              <a:t>Objectifs</a:t>
            </a:r>
          </a:p>
        </p:txBody>
      </p:sp>
      <p:graphicFrame>
        <p:nvGraphicFramePr>
          <p:cNvPr id="3" name="Tableau 2"/>
          <p:cNvGraphicFramePr>
            <a:graphicFrameLocks noGrp="1"/>
          </p:cNvGraphicFramePr>
          <p:nvPr>
            <p:extLst>
              <p:ext uri="{D42A27DB-BD31-4B8C-83A1-F6EECF244321}">
                <p14:modId xmlns:p14="http://schemas.microsoft.com/office/powerpoint/2010/main" val="45077410"/>
              </p:ext>
            </p:extLst>
          </p:nvPr>
        </p:nvGraphicFramePr>
        <p:xfrm>
          <a:off x="564308" y="1022412"/>
          <a:ext cx="10800000" cy="4683760"/>
        </p:xfrm>
        <a:graphic>
          <a:graphicData uri="http://schemas.openxmlformats.org/drawingml/2006/table">
            <a:tbl>
              <a:tblPr firstRow="1" bandRow="1">
                <a:tableStyleId>{5C22544A-7EE6-4342-B048-85BDC9FD1C3A}</a:tableStyleId>
              </a:tblPr>
              <a:tblGrid>
                <a:gridCol w="4320000">
                  <a:extLst>
                    <a:ext uri="{9D8B030D-6E8A-4147-A177-3AD203B41FA5}">
                      <a16:colId xmlns:a16="http://schemas.microsoft.com/office/drawing/2014/main" val="1654976332"/>
                    </a:ext>
                  </a:extLst>
                </a:gridCol>
                <a:gridCol w="3600000">
                  <a:extLst>
                    <a:ext uri="{9D8B030D-6E8A-4147-A177-3AD203B41FA5}">
                      <a16:colId xmlns:a16="http://schemas.microsoft.com/office/drawing/2014/main" val="2648698436"/>
                    </a:ext>
                  </a:extLst>
                </a:gridCol>
                <a:gridCol w="2880000">
                  <a:extLst>
                    <a:ext uri="{9D8B030D-6E8A-4147-A177-3AD203B41FA5}">
                      <a16:colId xmlns:a16="http://schemas.microsoft.com/office/drawing/2014/main" val="1000272083"/>
                    </a:ext>
                  </a:extLst>
                </a:gridCol>
              </a:tblGrid>
              <a:tr h="370840">
                <a:tc>
                  <a:txBody>
                    <a:bodyPr/>
                    <a:lstStyle/>
                    <a:p>
                      <a:pPr algn="ctr"/>
                      <a:r>
                        <a:rPr lang="fr-FR" dirty="0"/>
                        <a:t>DSI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Archives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fr-FR" dirty="0"/>
                        <a:t>DPO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8120206"/>
                  </a:ext>
                </a:extLst>
              </a:tr>
              <a:tr h="370840">
                <a:tc>
                  <a:txBody>
                    <a:bodyPr/>
                    <a:lstStyle/>
                    <a:p>
                      <a:pPr marL="285750" indent="-285750">
                        <a:lnSpc>
                          <a:spcPct val="100000"/>
                        </a:lnSpc>
                        <a:spcBef>
                          <a:spcPts val="300"/>
                        </a:spcBef>
                        <a:spcAft>
                          <a:spcPts val="300"/>
                        </a:spcAft>
                        <a:buFont typeface="Wingdings" panose="05000000000000000000" pitchFamily="2" charset="2"/>
                        <a:buChar char="§"/>
                      </a:pPr>
                      <a:r>
                        <a:rPr lang="fr-FR" baseline="0" dirty="0"/>
                        <a:t>réduire le volume occupé sur les serveurs</a:t>
                      </a:r>
                      <a:endParaRPr lang="fr-FR" i="1" baseline="0" dirty="0">
                        <a:solidFill>
                          <a:srgbClr val="00B050"/>
                        </a:solidFill>
                      </a:endParaRPr>
                    </a:p>
                    <a:p>
                      <a:pPr marL="285750" marR="0" indent="-285750" algn="l" defTabSz="9144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fr-FR" baseline="0" dirty="0"/>
                        <a:t>rationnaliser les arborescences</a:t>
                      </a:r>
                      <a:endParaRPr lang="fr-FR" i="1" baseline="0" dirty="0">
                        <a:solidFill>
                          <a:srgbClr val="00B050"/>
                        </a:solidFill>
                      </a:endParaRPr>
                    </a:p>
                    <a:p>
                      <a:pPr marL="285750" indent="-285750">
                        <a:lnSpc>
                          <a:spcPct val="100000"/>
                        </a:lnSpc>
                        <a:spcBef>
                          <a:spcPts val="300"/>
                        </a:spcBef>
                        <a:spcAft>
                          <a:spcPts val="300"/>
                        </a:spcAft>
                        <a:buFont typeface="Wingdings" panose="05000000000000000000" pitchFamily="2" charset="2"/>
                        <a:buChar char="§"/>
                      </a:pPr>
                      <a:r>
                        <a:rPr lang="fr-FR" baseline="0" dirty="0"/>
                        <a:t>rappeler les règles de gestion des fichiers numériques</a:t>
                      </a:r>
                      <a:endParaRPr lang="fr-FR" i="1" baseline="0" dirty="0">
                        <a:solidFill>
                          <a:srgbClr val="00B050"/>
                        </a:solidFill>
                      </a:endParaRPr>
                    </a:p>
                    <a:p>
                      <a:pPr marL="285750" indent="-285750">
                        <a:lnSpc>
                          <a:spcPct val="100000"/>
                        </a:lnSpc>
                        <a:spcBef>
                          <a:spcPts val="300"/>
                        </a:spcBef>
                        <a:spcAft>
                          <a:spcPts val="300"/>
                        </a:spcAft>
                        <a:buFont typeface="Wingdings" panose="05000000000000000000" pitchFamily="2" charset="2"/>
                        <a:buChar char="§"/>
                      </a:pPr>
                      <a:r>
                        <a:rPr lang="fr-FR" baseline="0" dirty="0"/>
                        <a:t>permettre une meilleure compréhension du système d’information : lieux de stockage, sauvegarde, etc.</a:t>
                      </a:r>
                    </a:p>
                    <a:p>
                      <a:pPr marL="285750" indent="-285750">
                        <a:lnSpc>
                          <a:spcPct val="100000"/>
                        </a:lnSpc>
                        <a:spcBef>
                          <a:spcPts val="300"/>
                        </a:spcBef>
                        <a:spcAft>
                          <a:spcPts val="300"/>
                        </a:spcAft>
                        <a:buFont typeface="Wingdings" panose="05000000000000000000" pitchFamily="2" charset="2"/>
                        <a:buChar char="§"/>
                      </a:pPr>
                      <a:r>
                        <a:rPr lang="fr-FR" baseline="0" dirty="0"/>
                        <a:t>faciliter le travail des agents</a:t>
                      </a:r>
                      <a:endParaRPr lang="fr-FR" i="1" baseline="0" dirty="0">
                        <a:solidFill>
                          <a:srgbClr val="00B050"/>
                        </a:solidFill>
                      </a:endParaRPr>
                    </a:p>
                    <a:p>
                      <a:pPr marL="285750" indent="-285750">
                        <a:lnSpc>
                          <a:spcPct val="100000"/>
                        </a:lnSpc>
                        <a:spcBef>
                          <a:spcPts val="300"/>
                        </a:spcBef>
                        <a:spcAft>
                          <a:spcPts val="300"/>
                        </a:spcAft>
                        <a:buFont typeface="Wingdings" panose="05000000000000000000" pitchFamily="2" charset="2"/>
                        <a:buChar char="§"/>
                      </a:pPr>
                      <a:r>
                        <a:rPr lang="fr-FR" baseline="0" dirty="0"/>
                        <a:t>réduire l’assistance aux utilisateurs : moins de perte de données, moins d’appels à la hotline, prévenir plutôt que dépanner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nSpc>
                          <a:spcPct val="100000"/>
                        </a:lnSpc>
                        <a:spcBef>
                          <a:spcPts val="300"/>
                        </a:spcBef>
                        <a:spcAft>
                          <a:spcPts val="300"/>
                        </a:spcAft>
                        <a:buFont typeface="Wingdings" panose="05000000000000000000" pitchFamily="2" charset="2"/>
                        <a:buChar char="§"/>
                      </a:pPr>
                      <a:r>
                        <a:rPr lang="fr-FR" baseline="0" dirty="0"/>
                        <a:t>rappeler les règles de gestion des archives papier et numériques</a:t>
                      </a:r>
                    </a:p>
                    <a:p>
                      <a:pPr marL="285750" indent="-285750">
                        <a:lnSpc>
                          <a:spcPct val="100000"/>
                        </a:lnSpc>
                        <a:spcBef>
                          <a:spcPts val="300"/>
                        </a:spcBef>
                        <a:spcAft>
                          <a:spcPts val="300"/>
                        </a:spcAft>
                        <a:buFont typeface="Wingdings" panose="05000000000000000000" pitchFamily="2" charset="2"/>
                        <a:buChar char="§"/>
                      </a:pPr>
                      <a:r>
                        <a:rPr lang="fr-FR" baseline="0" dirty="0"/>
                        <a:t>combattre le vrac numérique et prévenir la perte de données </a:t>
                      </a:r>
                    </a:p>
                    <a:p>
                      <a:pPr marL="285750" indent="-285750">
                        <a:lnSpc>
                          <a:spcPct val="100000"/>
                        </a:lnSpc>
                        <a:spcBef>
                          <a:spcPts val="300"/>
                        </a:spcBef>
                        <a:spcAft>
                          <a:spcPts val="300"/>
                        </a:spcAft>
                        <a:buFont typeface="Wingdings" panose="05000000000000000000" pitchFamily="2" charset="2"/>
                        <a:buChar char="§"/>
                      </a:pPr>
                      <a:r>
                        <a:rPr lang="fr-FR" baseline="0" dirty="0"/>
                        <a:t>travailler sur les arborescences, le nommage des fichiers et les formats</a:t>
                      </a:r>
                    </a:p>
                    <a:p>
                      <a:pPr marL="285750" indent="-285750">
                        <a:lnSpc>
                          <a:spcPct val="100000"/>
                        </a:lnSpc>
                        <a:spcBef>
                          <a:spcPts val="300"/>
                        </a:spcBef>
                        <a:spcAft>
                          <a:spcPts val="300"/>
                        </a:spcAft>
                        <a:buFont typeface="Wingdings" panose="05000000000000000000" pitchFamily="2" charset="2"/>
                        <a:buChar char="§"/>
                      </a:pPr>
                      <a:r>
                        <a:rPr lang="fr-FR" b="1" baseline="0" dirty="0"/>
                        <a:t>collecter les documents intéressant la recherche historique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nSpc>
                          <a:spcPct val="100000"/>
                        </a:lnSpc>
                        <a:spcBef>
                          <a:spcPts val="300"/>
                        </a:spcBef>
                        <a:spcAft>
                          <a:spcPts val="300"/>
                        </a:spcAft>
                        <a:buFont typeface="Wingdings" panose="05000000000000000000" pitchFamily="2" charset="2"/>
                        <a:buChar char="§"/>
                      </a:pPr>
                      <a:r>
                        <a:rPr lang="fr-FR" baseline="0" dirty="0"/>
                        <a:t>sensibiliser à la protection des données personnelles</a:t>
                      </a:r>
                    </a:p>
                    <a:p>
                      <a:pPr marL="285750" indent="-285750">
                        <a:lnSpc>
                          <a:spcPct val="100000"/>
                        </a:lnSpc>
                        <a:spcBef>
                          <a:spcPts val="300"/>
                        </a:spcBef>
                        <a:spcAft>
                          <a:spcPts val="300"/>
                        </a:spcAft>
                        <a:buFont typeface="Wingdings" panose="05000000000000000000" pitchFamily="2" charset="2"/>
                        <a:buChar char="§"/>
                      </a:pPr>
                      <a:r>
                        <a:rPr lang="fr-FR" baseline="0" dirty="0"/>
                        <a:t>supprimer les centaines de fichiers contenant des données à caractère personnel dont la conservation n’est pas justifiable.</a:t>
                      </a:r>
                    </a:p>
                    <a:p>
                      <a:pPr marL="285750" indent="-285750">
                        <a:lnSpc>
                          <a:spcPct val="100000"/>
                        </a:lnSpc>
                        <a:spcBef>
                          <a:spcPts val="0"/>
                        </a:spcBef>
                        <a:buFontTx/>
                        <a:buChar char="-"/>
                      </a:pPr>
                      <a:endParaRPr lang="fr-FR" baseline="0" dirty="0"/>
                    </a:p>
                    <a:p>
                      <a:endParaRPr lang="fr-FR"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070341"/>
                  </a:ext>
                </a:extLst>
              </a:tr>
            </a:tbl>
          </a:graphicData>
        </a:graphic>
      </p:graphicFrame>
    </p:spTree>
    <p:extLst>
      <p:ext uri="{BB962C8B-B14F-4D97-AF65-F5344CB8AC3E}">
        <p14:creationId xmlns:p14="http://schemas.microsoft.com/office/powerpoint/2010/main" val="205056362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84158" y="1443294"/>
            <a:ext cx="10756454" cy="4264991"/>
          </a:xfrm>
        </p:spPr>
        <p:txBody>
          <a:bodyPr>
            <a:normAutofit fontScale="92500" lnSpcReduction="20000"/>
          </a:bodyPr>
          <a:lstStyle/>
          <a:p>
            <a:pPr algn="l">
              <a:lnSpc>
                <a:spcPct val="100000"/>
              </a:lnSpc>
              <a:spcBef>
                <a:spcPts val="0"/>
              </a:spcBef>
            </a:pPr>
            <a:r>
              <a:rPr lang="fr-FR" sz="1900" dirty="0"/>
              <a:t>En 2017, la DSI du Conseil départemental met en place des ateliers pour montrer aux agents comment optimiser l’utilisation de leur poste de travail (exemples : utiliser la messagerie, l’outil de visioconférence, l’explorateur de fichiers, l’outil de capture d'écran, le clavier, des écrans multiples, le scanner, un vidéoprojecteur, créer un fichier PDF). </a:t>
            </a:r>
          </a:p>
          <a:p>
            <a:pPr algn="l">
              <a:lnSpc>
                <a:spcPct val="100000"/>
              </a:lnSpc>
              <a:spcBef>
                <a:spcPts val="0"/>
              </a:spcBef>
            </a:pPr>
            <a:endParaRPr lang="fr-FR" sz="1900" dirty="0"/>
          </a:p>
          <a:p>
            <a:pPr algn="l">
              <a:lnSpc>
                <a:spcPct val="100000"/>
              </a:lnSpc>
              <a:spcBef>
                <a:spcPts val="0"/>
              </a:spcBef>
            </a:pPr>
            <a:r>
              <a:rPr lang="fr-FR" sz="1900" dirty="0"/>
              <a:t>Les AD37 se joignent à cette offre de service pour proposer des </a:t>
            </a:r>
            <a:r>
              <a:rPr lang="fr-FR" sz="1900" dirty="0" err="1"/>
              <a:t>cleaning</a:t>
            </a:r>
            <a:r>
              <a:rPr lang="fr-FR" sz="1900" dirty="0"/>
              <a:t> </a:t>
            </a:r>
            <a:r>
              <a:rPr lang="fr-FR" sz="1900" dirty="0" err="1"/>
              <a:t>days</a:t>
            </a:r>
            <a:r>
              <a:rPr lang="fr-FR" sz="1900" dirty="0"/>
              <a:t> et diffuser de bonnes pratiques de gestion documentaire :</a:t>
            </a:r>
          </a:p>
          <a:p>
            <a:pPr algn="l">
              <a:lnSpc>
                <a:spcPct val="100000"/>
              </a:lnSpc>
              <a:spcBef>
                <a:spcPts val="0"/>
              </a:spcBef>
            </a:pPr>
            <a:endParaRPr lang="fr-FR" sz="1900" cap="none" dirty="0">
              <a:solidFill>
                <a:schemeClr val="tx1"/>
              </a:solidFill>
            </a:endParaRPr>
          </a:p>
          <a:p>
            <a:pPr marL="342900" indent="-342900" algn="l">
              <a:lnSpc>
                <a:spcPct val="100000"/>
              </a:lnSpc>
              <a:spcBef>
                <a:spcPts val="0"/>
              </a:spcBef>
              <a:buFont typeface="Wingdings" panose="05000000000000000000" pitchFamily="2" charset="2"/>
              <a:buChar char="§"/>
            </a:pPr>
            <a:r>
              <a:rPr lang="fr-FR" sz="1900" dirty="0"/>
              <a:t>Travail en binôme : une informaticienne et l’une des trois archivistes qui interviennent déjà dans les services du CD37 pour les archives papier</a:t>
            </a:r>
          </a:p>
          <a:p>
            <a:pPr marL="342900" indent="-342900" algn="l">
              <a:lnSpc>
                <a:spcPct val="100000"/>
              </a:lnSpc>
              <a:spcBef>
                <a:spcPts val="0"/>
              </a:spcBef>
              <a:buFont typeface="Wingdings" panose="05000000000000000000" pitchFamily="2" charset="2"/>
              <a:buChar char="§"/>
            </a:pPr>
            <a:r>
              <a:rPr lang="fr-FR" sz="1900" dirty="0"/>
              <a:t>Rédaction de supports : diaporama et dépliant « Bien gérer ses fichiers numériques » </a:t>
            </a:r>
          </a:p>
          <a:p>
            <a:pPr marL="342900" indent="-342900" algn="l">
              <a:lnSpc>
                <a:spcPct val="100000"/>
              </a:lnSpc>
              <a:spcBef>
                <a:spcPts val="0"/>
              </a:spcBef>
              <a:buFont typeface="Wingdings" panose="05000000000000000000" pitchFamily="2" charset="2"/>
              <a:buChar char="§"/>
            </a:pPr>
            <a:r>
              <a:rPr lang="fr-FR" sz="1900" cap="none" dirty="0">
                <a:solidFill>
                  <a:schemeClr val="tx1"/>
                </a:solidFill>
              </a:rPr>
              <a:t>Réunion pour présenter l’offre à l’encadrement de la direction concernée</a:t>
            </a:r>
            <a:r>
              <a:rPr lang="fr-FR" sz="1900" dirty="0"/>
              <a:t> et programmation</a:t>
            </a:r>
            <a:r>
              <a:rPr lang="fr-FR" sz="1900" cap="none" dirty="0">
                <a:solidFill>
                  <a:schemeClr val="tx1"/>
                </a:solidFill>
              </a:rPr>
              <a:t> des interventions (à raison d’une demi-journée, voire une journée par service)</a:t>
            </a:r>
          </a:p>
          <a:p>
            <a:pPr marL="342900" indent="-342900" algn="l">
              <a:lnSpc>
                <a:spcPct val="100000"/>
              </a:lnSpc>
              <a:spcBef>
                <a:spcPts val="0"/>
              </a:spcBef>
              <a:buFont typeface="Wingdings" panose="05000000000000000000" pitchFamily="2" charset="2"/>
              <a:buChar char="§"/>
            </a:pPr>
            <a:r>
              <a:rPr lang="fr-FR" sz="1900" cap="none" dirty="0">
                <a:solidFill>
                  <a:schemeClr val="tx1"/>
                </a:solidFill>
              </a:rPr>
              <a:t>Envoi d’un mail aux agents pour leur expliquer le déroulement de la séance</a:t>
            </a:r>
          </a:p>
          <a:p>
            <a:pPr marL="342900" indent="-342900" algn="l">
              <a:lnSpc>
                <a:spcPct val="100000"/>
              </a:lnSpc>
              <a:spcBef>
                <a:spcPts val="0"/>
              </a:spcBef>
              <a:buFont typeface="Wingdings" panose="05000000000000000000" pitchFamily="2" charset="2"/>
              <a:buChar char="§"/>
            </a:pPr>
            <a:r>
              <a:rPr lang="fr-FR" sz="1900" dirty="0"/>
              <a:t>O</a:t>
            </a:r>
            <a:r>
              <a:rPr lang="fr-FR" sz="1900" cap="none" dirty="0">
                <a:solidFill>
                  <a:schemeClr val="tx1"/>
                </a:solidFill>
              </a:rPr>
              <a:t>rganisation matérielle du </a:t>
            </a:r>
            <a:r>
              <a:rPr lang="fr-FR" sz="1900" cap="none" dirty="0" err="1">
                <a:solidFill>
                  <a:schemeClr val="tx1"/>
                </a:solidFill>
              </a:rPr>
              <a:t>clenaning</a:t>
            </a:r>
            <a:r>
              <a:rPr lang="fr-FR" sz="1900" cap="none" dirty="0">
                <a:solidFill>
                  <a:schemeClr val="tx1"/>
                </a:solidFill>
              </a:rPr>
              <a:t> </a:t>
            </a:r>
            <a:r>
              <a:rPr lang="fr-FR" sz="1900" cap="none" dirty="0" err="1">
                <a:solidFill>
                  <a:schemeClr val="tx1"/>
                </a:solidFill>
              </a:rPr>
              <a:t>day</a:t>
            </a:r>
            <a:r>
              <a:rPr lang="fr-FR" sz="1900" cap="none" dirty="0">
                <a:solidFill>
                  <a:schemeClr val="tx1"/>
                </a:solidFill>
              </a:rPr>
              <a:t> : réservation de salle, vidéoprojecteur, 2 ordinateurs pour pouvoir supprimer plus vite les fichiers inutiles (jusqu’à 30 000 fichiers supprimés en une séance)</a:t>
            </a:r>
          </a:p>
          <a:p>
            <a:pPr algn="l">
              <a:lnSpc>
                <a:spcPct val="100000"/>
              </a:lnSpc>
              <a:spcBef>
                <a:spcPts val="0"/>
              </a:spcBef>
            </a:pPr>
            <a:endParaRPr lang="fr-FR" sz="1900" dirty="0"/>
          </a:p>
          <a:p>
            <a:pPr algn="l">
              <a:lnSpc>
                <a:spcPct val="100000"/>
              </a:lnSpc>
              <a:spcBef>
                <a:spcPts val="0"/>
              </a:spcBef>
            </a:pPr>
            <a:r>
              <a:rPr lang="fr-FR" sz="1900" dirty="0">
                <a:solidFill>
                  <a:srgbClr val="006600"/>
                </a:solidFill>
              </a:rPr>
              <a:t>Pour plus de détails : voir la présentation des cleaning </a:t>
            </a:r>
            <a:r>
              <a:rPr lang="fr-FR" sz="1900" dirty="0" err="1">
                <a:solidFill>
                  <a:srgbClr val="006600"/>
                </a:solidFill>
              </a:rPr>
              <a:t>days</a:t>
            </a:r>
            <a:r>
              <a:rPr lang="fr-FR" sz="1900" dirty="0">
                <a:solidFill>
                  <a:srgbClr val="006600"/>
                </a:solidFill>
              </a:rPr>
              <a:t> par Martine Fréval et Estelle </a:t>
            </a:r>
            <a:r>
              <a:rPr lang="fr-FR" sz="1900" dirty="0" err="1">
                <a:solidFill>
                  <a:srgbClr val="006600"/>
                </a:solidFill>
              </a:rPr>
              <a:t>Brosset</a:t>
            </a:r>
            <a:r>
              <a:rPr lang="fr-FR" sz="1900" dirty="0">
                <a:solidFill>
                  <a:srgbClr val="006600"/>
                </a:solidFill>
              </a:rPr>
              <a:t> au forum de l’AAF à Saint-Etienne (2019)</a:t>
            </a:r>
            <a:endParaRPr lang="fr-FR" sz="1900" b="1" dirty="0">
              <a:solidFill>
                <a:srgbClr val="006600"/>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20678"/>
            <a:ext cx="12192000" cy="594370"/>
          </a:xfrm>
          <a:prstGeom prst="rect">
            <a:avLst/>
          </a:prstGeom>
        </p:spPr>
      </p:pic>
      <p:sp>
        <p:nvSpPr>
          <p:cNvPr id="5" name="Rectangle 4"/>
          <p:cNvSpPr/>
          <p:nvPr/>
        </p:nvSpPr>
        <p:spPr>
          <a:xfrm>
            <a:off x="984158" y="721682"/>
            <a:ext cx="10459617" cy="535531"/>
          </a:xfrm>
          <a:prstGeom prst="rect">
            <a:avLst/>
          </a:prstGeom>
        </p:spPr>
        <p:txBody>
          <a:bodyPr wrap="square">
            <a:spAutoFit/>
          </a:bodyPr>
          <a:lstStyle/>
          <a:p>
            <a:pPr marL="0" lvl="1">
              <a:lnSpc>
                <a:spcPct val="90000"/>
              </a:lnSpc>
              <a:spcBef>
                <a:spcPct val="0"/>
              </a:spcBef>
            </a:pPr>
            <a:r>
              <a:rPr lang="fr-FR" sz="3200" dirty="0">
                <a:solidFill>
                  <a:srgbClr val="006699"/>
                </a:solidFill>
                <a:latin typeface="Calibri" panose="020F0502020204030204" pitchFamily="34" charset="0"/>
                <a:ea typeface="Calibri" panose="020F0502020204030204" pitchFamily="34" charset="0"/>
                <a:cs typeface="+mj-cs"/>
              </a:rPr>
              <a:t>Démarche</a:t>
            </a:r>
            <a:endParaRPr lang="fr-FR" sz="32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18473250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20678"/>
            <a:ext cx="12192000" cy="594370"/>
          </a:xfrm>
          <a:prstGeom prst="rect">
            <a:avLst/>
          </a:prstGeom>
        </p:spPr>
      </p:pic>
      <p:sp>
        <p:nvSpPr>
          <p:cNvPr id="5" name="Rectangle 4"/>
          <p:cNvSpPr/>
          <p:nvPr/>
        </p:nvSpPr>
        <p:spPr>
          <a:xfrm>
            <a:off x="655093" y="361235"/>
            <a:ext cx="10459617" cy="535531"/>
          </a:xfrm>
          <a:prstGeom prst="rect">
            <a:avLst/>
          </a:prstGeom>
        </p:spPr>
        <p:txBody>
          <a:bodyPr wrap="square">
            <a:spAutoFit/>
          </a:bodyPr>
          <a:lstStyle/>
          <a:p>
            <a:pPr marL="0" lvl="1" algn="ctr">
              <a:lnSpc>
                <a:spcPct val="90000"/>
              </a:lnSpc>
              <a:spcBef>
                <a:spcPct val="0"/>
              </a:spcBef>
            </a:pPr>
            <a:r>
              <a:rPr lang="fr-FR" sz="3200" dirty="0">
                <a:solidFill>
                  <a:srgbClr val="006699"/>
                </a:solidFill>
                <a:latin typeface="Calibri" panose="020F0502020204030204" pitchFamily="34" charset="0"/>
                <a:ea typeface="Calibri" panose="020F0502020204030204" pitchFamily="34" charset="0"/>
                <a:cs typeface="+mj-cs"/>
              </a:rPr>
              <a:t>Déroulement</a:t>
            </a:r>
            <a:endParaRPr lang="fr-FR" sz="3200" dirty="0">
              <a:latin typeface="Arial" panose="020B0604020202020204" pitchFamily="34" charset="0"/>
              <a:ea typeface="Calibri" panose="020F0502020204030204" pitchFamily="34" charset="0"/>
            </a:endParaRPr>
          </a:p>
        </p:txBody>
      </p:sp>
      <p:sp>
        <p:nvSpPr>
          <p:cNvPr id="7" name="Rectangle 6"/>
          <p:cNvSpPr/>
          <p:nvPr/>
        </p:nvSpPr>
        <p:spPr>
          <a:xfrm>
            <a:off x="655093" y="896766"/>
            <a:ext cx="11196219" cy="4821833"/>
          </a:xfrm>
          <a:prstGeom prst="rect">
            <a:avLst/>
          </a:prstGeom>
        </p:spPr>
        <p:txBody>
          <a:bodyPr wrap="square">
            <a:spAutoFit/>
          </a:bodyPr>
          <a:lstStyle/>
          <a:p>
            <a:r>
              <a:rPr lang="fr-FR" dirty="0">
                <a:solidFill>
                  <a:schemeClr val="tx2"/>
                </a:solidFill>
              </a:rPr>
              <a:t>1h de présentation et d’échanges</a:t>
            </a:r>
          </a:p>
          <a:p>
            <a:endParaRPr lang="fr-FR" sz="800" dirty="0">
              <a:solidFill>
                <a:srgbClr val="C00000"/>
              </a:solidFill>
            </a:endParaRPr>
          </a:p>
          <a:p>
            <a:pPr marL="285750" indent="-285750">
              <a:buFont typeface="Wingdings" panose="05000000000000000000" pitchFamily="2" charset="2"/>
              <a:buChar char="§"/>
            </a:pPr>
            <a:r>
              <a:rPr lang="fr-FR" dirty="0"/>
              <a:t>tour de table et présentation de la démarche</a:t>
            </a:r>
          </a:p>
          <a:p>
            <a:pPr marL="285750" indent="-285750">
              <a:buFont typeface="Wingdings" panose="05000000000000000000" pitchFamily="2" charset="2"/>
              <a:buChar char="§"/>
            </a:pPr>
            <a:r>
              <a:rPr lang="fr-FR" dirty="0"/>
              <a:t>présentation du RGPD pour faire le lien avec les données personnelles, voire sensibles </a:t>
            </a:r>
          </a:p>
          <a:p>
            <a:pPr marL="285750" indent="-285750">
              <a:buFont typeface="Wingdings" panose="05000000000000000000" pitchFamily="2" charset="2"/>
              <a:buChar char="§"/>
            </a:pPr>
            <a:r>
              <a:rPr lang="fr-FR" dirty="0"/>
              <a:t>explication des règles d’archivage en lien avec le guide d’archivage</a:t>
            </a:r>
          </a:p>
          <a:p>
            <a:pPr marL="285750" indent="-285750">
              <a:buFont typeface="Wingdings" panose="05000000000000000000" pitchFamily="2" charset="2"/>
              <a:buChar char="§"/>
            </a:pPr>
            <a:r>
              <a:rPr lang="fr-FR" dirty="0"/>
              <a:t>informations sur le passage à la GED </a:t>
            </a:r>
          </a:p>
          <a:p>
            <a:pPr marL="285750" indent="-285750">
              <a:buFont typeface="Wingdings" panose="05000000000000000000" pitchFamily="2" charset="2"/>
              <a:buChar char="§"/>
            </a:pPr>
            <a:r>
              <a:rPr lang="fr-FR" dirty="0"/>
              <a:t>lecture de la plaquette « Bien gérer ses fichiers numériques » </a:t>
            </a:r>
          </a:p>
          <a:p>
            <a:endParaRPr lang="fr-FR" dirty="0"/>
          </a:p>
          <a:p>
            <a:r>
              <a:rPr lang="fr-FR" dirty="0">
                <a:solidFill>
                  <a:schemeClr val="tx2"/>
                </a:solidFill>
              </a:rPr>
              <a:t>2h de travail sur l’arborescence</a:t>
            </a:r>
          </a:p>
          <a:p>
            <a:endParaRPr lang="fr-FR" sz="800" dirty="0">
              <a:solidFill>
                <a:srgbClr val="C00000"/>
              </a:solidFill>
            </a:endParaRPr>
          </a:p>
          <a:p>
            <a:pPr marL="285750" indent="-285750">
              <a:buFont typeface="Wingdings" panose="05000000000000000000" pitchFamily="2" charset="2"/>
              <a:buChar char="§"/>
            </a:pPr>
            <a:r>
              <a:rPr lang="fr-FR" dirty="0"/>
              <a:t>suppression ou reclassement des fichiers dans l’explorateur</a:t>
            </a:r>
          </a:p>
          <a:p>
            <a:pPr marL="285750" indent="-285750">
              <a:buFont typeface="Wingdings" panose="05000000000000000000" pitchFamily="2" charset="2"/>
              <a:buChar char="§"/>
            </a:pPr>
            <a:r>
              <a:rPr lang="fr-FR" dirty="0"/>
              <a:t>transfert par couper-coller dans la salle de tri virtuelle des AD37 de groupes de documents susceptibles de présenter un intérêt pour la recherche historique.</a:t>
            </a:r>
          </a:p>
          <a:p>
            <a:pPr marL="285750" indent="-285750">
              <a:buFont typeface="Wingdings" panose="05000000000000000000" pitchFamily="2" charset="2"/>
              <a:buChar char="§"/>
            </a:pPr>
            <a:endParaRPr lang="fr-FR" dirty="0">
              <a:solidFill>
                <a:schemeClr val="tx2"/>
              </a:solidFill>
            </a:endParaRPr>
          </a:p>
          <a:p>
            <a:pPr indent="-285750">
              <a:spcBef>
                <a:spcPts val="200"/>
              </a:spcBef>
              <a:spcAft>
                <a:spcPts val="200"/>
              </a:spcAft>
            </a:pPr>
            <a:r>
              <a:rPr lang="fr-FR" dirty="0">
                <a:solidFill>
                  <a:schemeClr val="tx2"/>
                </a:solidFill>
              </a:rPr>
              <a:t>Du temps de travail après la séance</a:t>
            </a:r>
          </a:p>
          <a:p>
            <a:pPr marL="285750" indent="-285750">
              <a:buFont typeface="Wingdings" panose="05000000000000000000" pitchFamily="2" charset="2"/>
              <a:buChar char="§"/>
            </a:pPr>
            <a:r>
              <a:rPr lang="fr-FR" dirty="0"/>
              <a:t>si le tri n’est pas terminé à la fin de la séance, le service poursuit seul la démarche avec une date butoir, puis vérification par l’informaticienne (possibilité de collecte complémentaire)</a:t>
            </a:r>
          </a:p>
          <a:p>
            <a:pPr marL="285750" indent="-285750">
              <a:buFont typeface="Wingdings" panose="05000000000000000000" pitchFamily="2" charset="2"/>
              <a:buChar char="§"/>
            </a:pPr>
            <a:r>
              <a:rPr lang="fr-FR" dirty="0"/>
              <a:t>nouveau tri et prétraitement des fichiers par les archivistes avant transfert dans le SAE</a:t>
            </a:r>
          </a:p>
        </p:txBody>
      </p:sp>
    </p:spTree>
    <p:extLst>
      <p:ext uri="{BB962C8B-B14F-4D97-AF65-F5344CB8AC3E}">
        <p14:creationId xmlns:p14="http://schemas.microsoft.com/office/powerpoint/2010/main" val="289415217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38999"/>
            <a:ext cx="10515600" cy="532263"/>
          </a:xfrm>
        </p:spPr>
        <p:txBody>
          <a:bodyPr>
            <a:normAutofit/>
          </a:bodyPr>
          <a:lstStyle/>
          <a:p>
            <a:pPr lvl="1" algn="l" rtl="0">
              <a:lnSpc>
                <a:spcPct val="90000"/>
              </a:lnSpc>
              <a:spcBef>
                <a:spcPct val="0"/>
              </a:spcBef>
            </a:pPr>
            <a:r>
              <a:rPr lang="fr-FR" sz="2400" kern="1200" dirty="0">
                <a:solidFill>
                  <a:srgbClr val="006699"/>
                </a:solidFill>
                <a:latin typeface="Calibri" panose="020F0502020204030204" pitchFamily="34" charset="0"/>
                <a:ea typeface="Calibri" panose="020F0502020204030204" pitchFamily="34" charset="0"/>
                <a:cs typeface="+mj-cs"/>
              </a:rPr>
              <a:t>Pas de bordereau d’élimination </a:t>
            </a:r>
          </a:p>
        </p:txBody>
      </p:sp>
      <p:sp>
        <p:nvSpPr>
          <p:cNvPr id="3" name="Espace réservé du contenu 2"/>
          <p:cNvSpPr>
            <a:spLocks noGrp="1"/>
          </p:cNvSpPr>
          <p:nvPr>
            <p:ph idx="1"/>
          </p:nvPr>
        </p:nvSpPr>
        <p:spPr>
          <a:xfrm>
            <a:off x="838200" y="1252244"/>
            <a:ext cx="10515600" cy="4441900"/>
          </a:xfrm>
        </p:spPr>
        <p:txBody>
          <a:bodyPr>
            <a:normAutofit fontScale="92500" lnSpcReduction="20000"/>
          </a:bodyPr>
          <a:lstStyle/>
          <a:p>
            <a:r>
              <a:rPr lang="fr-FR" sz="2400" dirty="0">
                <a:latin typeface="Calibri" panose="020F0502020204030204" pitchFamily="34" charset="0"/>
              </a:rPr>
              <a:t>L’arborescence Windows, sur laquelle portent les </a:t>
            </a:r>
            <a:r>
              <a:rPr lang="fr-FR" sz="2400" dirty="0" err="1">
                <a:latin typeface="Calibri" panose="020F0502020204030204" pitchFamily="34" charset="0"/>
              </a:rPr>
              <a:t>cleaning</a:t>
            </a:r>
            <a:r>
              <a:rPr lang="fr-FR" sz="2400" dirty="0">
                <a:latin typeface="Calibri" panose="020F0502020204030204" pitchFamily="34" charset="0"/>
              </a:rPr>
              <a:t> </a:t>
            </a:r>
            <a:r>
              <a:rPr lang="fr-FR" sz="2400" dirty="0" err="1">
                <a:latin typeface="Calibri" panose="020F0502020204030204" pitchFamily="34" charset="0"/>
              </a:rPr>
              <a:t>days</a:t>
            </a:r>
            <a:r>
              <a:rPr lang="fr-FR" sz="2400" dirty="0">
                <a:latin typeface="Calibri" panose="020F0502020204030204" pitchFamily="34" charset="0"/>
              </a:rPr>
              <a:t>, contient pour l’essentiel des documents de travail ; sauf exception, les documents d’activité (au sens de l’ISO 15489) :</a:t>
            </a:r>
          </a:p>
          <a:p>
            <a:pPr lvl="1">
              <a:buFontTx/>
              <a:buChar char="−"/>
            </a:pPr>
            <a:r>
              <a:rPr lang="fr-FR" dirty="0">
                <a:latin typeface="Calibri" panose="020F0502020204030204" pitchFamily="34" charset="0"/>
              </a:rPr>
              <a:t>se présentent encore sous forme papier</a:t>
            </a:r>
          </a:p>
          <a:p>
            <a:pPr lvl="1">
              <a:buFontTx/>
              <a:buChar char="−"/>
            </a:pPr>
            <a:r>
              <a:rPr lang="fr-FR" dirty="0">
                <a:latin typeface="Calibri" panose="020F0502020204030204" pitchFamily="34" charset="0"/>
              </a:rPr>
              <a:t>et, s’ils sont numériques, sont conservés dans la GED du CD37 (cf. diapo 9) ou dans les répertoires d’une application métier.</a:t>
            </a:r>
          </a:p>
          <a:p>
            <a:r>
              <a:rPr lang="fr-FR" sz="2400" dirty="0">
                <a:latin typeface="Calibri" panose="020F0502020204030204" pitchFamily="34" charset="0"/>
              </a:rPr>
              <a:t>Les AD valident la suppression des fichiers pendant le </a:t>
            </a:r>
            <a:r>
              <a:rPr lang="fr-FR" sz="2400" dirty="0" err="1">
                <a:latin typeface="Calibri" panose="020F0502020204030204" pitchFamily="34" charset="0"/>
              </a:rPr>
              <a:t>cleaning</a:t>
            </a:r>
            <a:r>
              <a:rPr lang="fr-FR" sz="2400" dirty="0">
                <a:latin typeface="Calibri" panose="020F0502020204030204" pitchFamily="34" charset="0"/>
              </a:rPr>
              <a:t> </a:t>
            </a:r>
            <a:r>
              <a:rPr lang="fr-FR" sz="2400" dirty="0" err="1">
                <a:latin typeface="Calibri" panose="020F0502020204030204" pitchFamily="34" charset="0"/>
              </a:rPr>
              <a:t>day</a:t>
            </a:r>
            <a:r>
              <a:rPr lang="fr-FR" sz="2400" dirty="0">
                <a:latin typeface="Calibri" panose="020F0502020204030204" pitchFamily="34" charset="0"/>
              </a:rPr>
              <a:t>. La brièveté, qui est une des vertus de cet exercice, s’accommoderait mal d’une procédure d’élimination écrite. Du reste, les fichiers supprimés depuis deux ans n’ont laissé aucun regret ; au pire, les sauvegardes réalisées par la DSI permettraient de récupérer des fichiers supprimés par erreur.</a:t>
            </a:r>
          </a:p>
          <a:p>
            <a:r>
              <a:rPr lang="fr-FR" sz="2400" dirty="0">
                <a:latin typeface="Calibri" panose="020F0502020204030204" pitchFamily="34" charset="0"/>
              </a:rPr>
              <a:t>Pas de bordereau d’élimination non plus lors du second tri que les AD font par devers elles après le </a:t>
            </a:r>
            <a:r>
              <a:rPr lang="fr-FR" sz="2400" dirty="0" err="1">
                <a:latin typeface="Calibri" panose="020F0502020204030204" pitchFamily="34" charset="0"/>
              </a:rPr>
              <a:t>cleaning</a:t>
            </a:r>
            <a:r>
              <a:rPr lang="fr-FR" sz="2400" dirty="0">
                <a:latin typeface="Calibri" panose="020F0502020204030204" pitchFamily="34" charset="0"/>
              </a:rPr>
              <a:t> </a:t>
            </a:r>
            <a:r>
              <a:rPr lang="fr-FR" sz="2400" dirty="0" err="1">
                <a:latin typeface="Calibri" panose="020F0502020204030204" pitchFamily="34" charset="0"/>
              </a:rPr>
              <a:t>day</a:t>
            </a:r>
            <a:r>
              <a:rPr lang="fr-FR" sz="2400" dirty="0">
                <a:latin typeface="Calibri" panose="020F0502020204030204" pitchFamily="34" charset="0"/>
              </a:rPr>
              <a:t> : le service producteur est prévenu qu’on ne gardera pas tout. Si on veut malgré tout tracer finement les suppressions, Octave (cf. diapo 24) permet d’éditer un bordereau d’élimination énumérant les fichiers supprimés au cours du travail de sélection réalisé dans ce logiciel, avec leur empreinte.</a:t>
            </a:r>
            <a:endParaRPr lang="fr-FR" dirty="0"/>
          </a:p>
          <a:p>
            <a:endParaRPr lang="fr-FR" dirty="0"/>
          </a:p>
        </p:txBody>
      </p:sp>
      <p:sp>
        <p:nvSpPr>
          <p:cNvPr id="4" name="Titre 1"/>
          <p:cNvSpPr txBox="1">
            <a:spLocks/>
          </p:cNvSpPr>
          <p:nvPr/>
        </p:nvSpPr>
        <p:spPr>
          <a:xfrm>
            <a:off x="838200" y="358017"/>
            <a:ext cx="10515600" cy="24548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r" rtl="0">
              <a:lnSpc>
                <a:spcPct val="90000"/>
              </a:lnSpc>
              <a:spcBef>
                <a:spcPct val="0"/>
              </a:spcBef>
            </a:pPr>
            <a:endParaRPr lang="fr-FR" sz="1500" i="1" dirty="0">
              <a:solidFill>
                <a:srgbClr val="006600"/>
              </a:solidFill>
              <a:latin typeface="Courier New" panose="02070309020205020404" pitchFamily="49" charset="0"/>
              <a:ea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152829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D77A83-F9F0-4364-8ACF-F2974A120266}"/>
              </a:ext>
            </a:extLst>
          </p:cNvPr>
          <p:cNvSpPr>
            <a:spLocks/>
          </p:cNvSpPr>
          <p:nvPr/>
        </p:nvSpPr>
        <p:spPr bwMode="auto">
          <a:xfrm>
            <a:off x="405736" y="243205"/>
            <a:ext cx="490855" cy="6351559"/>
          </a:xfrm>
          <a:prstGeom prst="rect">
            <a:avLst/>
          </a:prstGeom>
          <a:solidFill>
            <a:srgbClr val="F3F8FA"/>
          </a:solidFill>
          <a:ln>
            <a:noFill/>
          </a:ln>
        </p:spPr>
        <p:txBody>
          <a:bodyPr rot="0" vert="horz" wrap="square" lIns="91440" tIns="45720" rIns="91440" bIns="45720" anchor="ctr" anchorCtr="0" upright="1">
            <a:noAutofit/>
          </a:bodyPr>
          <a:lstStyle/>
          <a:p>
            <a:endParaRPr lang="fr-FR"/>
          </a:p>
        </p:txBody>
      </p:sp>
      <p:pic>
        <p:nvPicPr>
          <p:cNvPr id="5" name="Image 4">
            <a:extLst>
              <a:ext uri="{FF2B5EF4-FFF2-40B4-BE49-F238E27FC236}">
                <a16:creationId xmlns:a16="http://schemas.microsoft.com/office/drawing/2014/main" id="{B3C20725-1F91-477A-B7D1-B41A0CB04F6A}"/>
              </a:ext>
            </a:extLst>
          </p:cNvPr>
          <p:cNvPicPr/>
          <p:nvPr/>
        </p:nvPicPr>
        <p:blipFill>
          <a:blip r:embed="rId3"/>
          <a:stretch>
            <a:fillRect/>
          </a:stretch>
        </p:blipFill>
        <p:spPr>
          <a:xfrm>
            <a:off x="687895" y="4889143"/>
            <a:ext cx="775117" cy="739714"/>
          </a:xfrm>
          <a:prstGeom prst="rect">
            <a:avLst/>
          </a:prstGeom>
        </p:spPr>
      </p:pic>
      <p:sp>
        <p:nvSpPr>
          <p:cNvPr id="7" name="Flèche : pentagone 6">
            <a:extLst>
              <a:ext uri="{FF2B5EF4-FFF2-40B4-BE49-F238E27FC236}">
                <a16:creationId xmlns:a16="http://schemas.microsoft.com/office/drawing/2014/main" id="{2D0BEBA0-CF29-485E-B23D-D1359D2C22DE}"/>
              </a:ext>
            </a:extLst>
          </p:cNvPr>
          <p:cNvSpPr/>
          <p:nvPr/>
        </p:nvSpPr>
        <p:spPr>
          <a:xfrm>
            <a:off x="1464482" y="1680919"/>
            <a:ext cx="3041138" cy="424216"/>
          </a:xfrm>
          <a:prstGeom prst="homePlate">
            <a:avLst>
              <a:gd name="adj" fmla="val 4558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Production</a:t>
            </a:r>
          </a:p>
          <a:p>
            <a:pPr algn="ctr"/>
            <a:r>
              <a:rPr lang="fr-FR" sz="1400" dirty="0"/>
              <a:t>Archivage courant</a:t>
            </a:r>
          </a:p>
        </p:txBody>
      </p:sp>
      <p:sp>
        <p:nvSpPr>
          <p:cNvPr id="8" name="Flèche : chevron 7">
            <a:extLst>
              <a:ext uri="{FF2B5EF4-FFF2-40B4-BE49-F238E27FC236}">
                <a16:creationId xmlns:a16="http://schemas.microsoft.com/office/drawing/2014/main" id="{B81AC75D-C0A9-41EF-BF57-D374E884BDB0}"/>
              </a:ext>
            </a:extLst>
          </p:cNvPr>
          <p:cNvSpPr/>
          <p:nvPr/>
        </p:nvSpPr>
        <p:spPr>
          <a:xfrm>
            <a:off x="4401032" y="1680918"/>
            <a:ext cx="4036142" cy="424217"/>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Archivage intermédiaire</a:t>
            </a:r>
          </a:p>
        </p:txBody>
      </p:sp>
      <p:sp>
        <p:nvSpPr>
          <p:cNvPr id="9" name="Flèche : chevron 8">
            <a:extLst>
              <a:ext uri="{FF2B5EF4-FFF2-40B4-BE49-F238E27FC236}">
                <a16:creationId xmlns:a16="http://schemas.microsoft.com/office/drawing/2014/main" id="{95419293-9ACD-4895-8765-BC608B71BFD6}"/>
              </a:ext>
            </a:extLst>
          </p:cNvPr>
          <p:cNvSpPr/>
          <p:nvPr/>
        </p:nvSpPr>
        <p:spPr>
          <a:xfrm>
            <a:off x="8315254" y="1680918"/>
            <a:ext cx="2950590" cy="42421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Archivage définitif</a:t>
            </a:r>
          </a:p>
        </p:txBody>
      </p:sp>
      <p:sp>
        <p:nvSpPr>
          <p:cNvPr id="10" name="Flèche : pentagone 9">
            <a:extLst>
              <a:ext uri="{FF2B5EF4-FFF2-40B4-BE49-F238E27FC236}">
                <a16:creationId xmlns:a16="http://schemas.microsoft.com/office/drawing/2014/main" id="{F8DAB716-BE24-4CA3-9970-59B11CFA2B1A}"/>
              </a:ext>
            </a:extLst>
          </p:cNvPr>
          <p:cNvSpPr/>
          <p:nvPr/>
        </p:nvSpPr>
        <p:spPr>
          <a:xfrm>
            <a:off x="1464482" y="3223821"/>
            <a:ext cx="2936550" cy="344092"/>
          </a:xfrm>
          <a:prstGeom prst="homePlate">
            <a:avLst>
              <a:gd name="adj" fmla="val 20291"/>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sz="1400" dirty="0">
                <a:solidFill>
                  <a:schemeClr val="accent1">
                    <a:lumMod val="50000"/>
                  </a:schemeClr>
                </a:solidFill>
              </a:rPr>
              <a:t>Numérisation (</a:t>
            </a:r>
            <a:r>
              <a:rPr lang="fr-FR" sz="1400">
                <a:solidFill>
                  <a:schemeClr val="accent1">
                    <a:lumMod val="50000"/>
                  </a:schemeClr>
                </a:solidFill>
              </a:rPr>
              <a:t>copies fidèles)</a:t>
            </a:r>
            <a:endParaRPr lang="fr-FR" sz="1400" dirty="0">
              <a:solidFill>
                <a:schemeClr val="accent1">
                  <a:lumMod val="50000"/>
                </a:schemeClr>
              </a:solidFill>
            </a:endParaRPr>
          </a:p>
        </p:txBody>
      </p:sp>
      <p:sp>
        <p:nvSpPr>
          <p:cNvPr id="11" name="Flèche : chevron 10">
            <a:extLst>
              <a:ext uri="{FF2B5EF4-FFF2-40B4-BE49-F238E27FC236}">
                <a16:creationId xmlns:a16="http://schemas.microsoft.com/office/drawing/2014/main" id="{E61587B3-1DE5-4D73-8167-0BC1B1D4A4C8}"/>
              </a:ext>
            </a:extLst>
          </p:cNvPr>
          <p:cNvSpPr/>
          <p:nvPr/>
        </p:nvSpPr>
        <p:spPr>
          <a:xfrm>
            <a:off x="4401032" y="3209694"/>
            <a:ext cx="4036142" cy="1536179"/>
          </a:xfrm>
          <a:prstGeom prst="chevron">
            <a:avLst>
              <a:gd name="adj" fmla="val 1530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dirty="0">
                <a:solidFill>
                  <a:schemeClr val="accent1">
                    <a:lumMod val="50000"/>
                  </a:schemeClr>
                </a:solidFill>
              </a:rPr>
              <a:t>GED</a:t>
            </a:r>
            <a:endParaRPr lang="fr-FR" sz="2000" dirty="0">
              <a:solidFill>
                <a:schemeClr val="bg1"/>
              </a:solidFill>
            </a:endParaRPr>
          </a:p>
        </p:txBody>
      </p:sp>
      <p:sp>
        <p:nvSpPr>
          <p:cNvPr id="12" name="Flèche : chevron 11">
            <a:extLst>
              <a:ext uri="{FF2B5EF4-FFF2-40B4-BE49-F238E27FC236}">
                <a16:creationId xmlns:a16="http://schemas.microsoft.com/office/drawing/2014/main" id="{A1D9AA33-8864-4055-A5EE-8FC2ED995C41}"/>
              </a:ext>
            </a:extLst>
          </p:cNvPr>
          <p:cNvSpPr/>
          <p:nvPr/>
        </p:nvSpPr>
        <p:spPr>
          <a:xfrm>
            <a:off x="8315254" y="2832011"/>
            <a:ext cx="2936550" cy="1908196"/>
          </a:xfrm>
          <a:prstGeom prst="chevron">
            <a:avLst>
              <a:gd name="adj" fmla="val 1594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dirty="0">
                <a:solidFill>
                  <a:schemeClr val="accent1">
                    <a:lumMod val="50000"/>
                  </a:schemeClr>
                </a:solidFill>
              </a:rPr>
              <a:t>SAE</a:t>
            </a:r>
          </a:p>
        </p:txBody>
      </p:sp>
      <p:sp>
        <p:nvSpPr>
          <p:cNvPr id="13" name="Flèche : pentagone 12">
            <a:extLst>
              <a:ext uri="{FF2B5EF4-FFF2-40B4-BE49-F238E27FC236}">
                <a16:creationId xmlns:a16="http://schemas.microsoft.com/office/drawing/2014/main" id="{4E159808-9F8B-4782-B047-BBCED4E25250}"/>
              </a:ext>
            </a:extLst>
          </p:cNvPr>
          <p:cNvSpPr/>
          <p:nvPr/>
        </p:nvSpPr>
        <p:spPr>
          <a:xfrm>
            <a:off x="1464482" y="4001467"/>
            <a:ext cx="2936550" cy="344092"/>
          </a:xfrm>
          <a:prstGeom prst="homePlate">
            <a:avLst>
              <a:gd name="adj" fmla="val 20291"/>
            </a:avLst>
          </a:prstGeom>
          <a:noFill/>
        </p:spPr>
        <p:style>
          <a:lnRef idx="1">
            <a:schemeClr val="accent4"/>
          </a:lnRef>
          <a:fillRef idx="2">
            <a:schemeClr val="accent4"/>
          </a:fillRef>
          <a:effectRef idx="1">
            <a:schemeClr val="accent4"/>
          </a:effectRef>
          <a:fontRef idx="minor">
            <a:schemeClr val="dk1"/>
          </a:fontRef>
        </p:style>
        <p:txBody>
          <a:bodyPr rtlCol="0" anchor="ctr"/>
          <a:lstStyle/>
          <a:p>
            <a:r>
              <a:rPr lang="fr-FR" sz="1400" dirty="0">
                <a:solidFill>
                  <a:schemeClr val="accent1">
                    <a:lumMod val="50000"/>
                  </a:schemeClr>
                </a:solidFill>
              </a:rPr>
              <a:t>Bureautique (docs engageants)</a:t>
            </a:r>
          </a:p>
        </p:txBody>
      </p:sp>
      <p:sp>
        <p:nvSpPr>
          <p:cNvPr id="14" name="Flèche : pentagone 13">
            <a:extLst>
              <a:ext uri="{FF2B5EF4-FFF2-40B4-BE49-F238E27FC236}">
                <a16:creationId xmlns:a16="http://schemas.microsoft.com/office/drawing/2014/main" id="{BDD4EEE0-431F-47BA-A570-910FEC4DD325}"/>
              </a:ext>
            </a:extLst>
          </p:cNvPr>
          <p:cNvSpPr/>
          <p:nvPr/>
        </p:nvSpPr>
        <p:spPr>
          <a:xfrm>
            <a:off x="1464482" y="4393063"/>
            <a:ext cx="2936550" cy="344092"/>
          </a:xfrm>
          <a:prstGeom prst="homePlate">
            <a:avLst>
              <a:gd name="adj" fmla="val 20291"/>
            </a:avLst>
          </a:prstGeom>
          <a:noFill/>
        </p:spPr>
        <p:style>
          <a:lnRef idx="1">
            <a:schemeClr val="accent4"/>
          </a:lnRef>
          <a:fillRef idx="2">
            <a:schemeClr val="accent4"/>
          </a:fillRef>
          <a:effectRef idx="1">
            <a:schemeClr val="accent4"/>
          </a:effectRef>
          <a:fontRef idx="minor">
            <a:schemeClr val="dk1"/>
          </a:fontRef>
        </p:style>
        <p:txBody>
          <a:bodyPr rtlCol="0" anchor="ctr"/>
          <a:lstStyle/>
          <a:p>
            <a:r>
              <a:rPr lang="fr-FR" sz="1400" dirty="0">
                <a:solidFill>
                  <a:schemeClr val="accent1">
                    <a:lumMod val="50000"/>
                  </a:schemeClr>
                </a:solidFill>
              </a:rPr>
              <a:t>Applications métier (documents)</a:t>
            </a:r>
          </a:p>
        </p:txBody>
      </p:sp>
      <p:sp>
        <p:nvSpPr>
          <p:cNvPr id="15" name="Flèche : pentagone 14">
            <a:extLst>
              <a:ext uri="{FF2B5EF4-FFF2-40B4-BE49-F238E27FC236}">
                <a16:creationId xmlns:a16="http://schemas.microsoft.com/office/drawing/2014/main" id="{C9136DA8-E75A-4431-B75B-A80A25BDAD25}"/>
              </a:ext>
            </a:extLst>
          </p:cNvPr>
          <p:cNvSpPr/>
          <p:nvPr/>
        </p:nvSpPr>
        <p:spPr>
          <a:xfrm>
            <a:off x="1464482" y="3609871"/>
            <a:ext cx="2936550" cy="344092"/>
          </a:xfrm>
          <a:prstGeom prst="homePlate">
            <a:avLst>
              <a:gd name="adj" fmla="val 20291"/>
            </a:avLst>
          </a:prstGeom>
          <a:noFill/>
        </p:spPr>
        <p:style>
          <a:lnRef idx="1">
            <a:schemeClr val="accent4"/>
          </a:lnRef>
          <a:fillRef idx="2">
            <a:schemeClr val="accent4"/>
          </a:fillRef>
          <a:effectRef idx="1">
            <a:schemeClr val="accent4"/>
          </a:effectRef>
          <a:fontRef idx="minor">
            <a:schemeClr val="dk1"/>
          </a:fontRef>
        </p:style>
        <p:txBody>
          <a:bodyPr rtlCol="0" anchor="ctr"/>
          <a:lstStyle/>
          <a:p>
            <a:r>
              <a:rPr lang="fr-FR" sz="1400" dirty="0">
                <a:solidFill>
                  <a:schemeClr val="accent1">
                    <a:lumMod val="50000"/>
                  </a:schemeClr>
                </a:solidFill>
              </a:rPr>
              <a:t>Messageries (mails engageants)</a:t>
            </a:r>
          </a:p>
        </p:txBody>
      </p:sp>
      <p:sp>
        <p:nvSpPr>
          <p:cNvPr id="16" name="Flèche : pentagone 15">
            <a:extLst>
              <a:ext uri="{FF2B5EF4-FFF2-40B4-BE49-F238E27FC236}">
                <a16:creationId xmlns:a16="http://schemas.microsoft.com/office/drawing/2014/main" id="{0A1766E1-49D9-4B46-9580-67C0EA91756C}"/>
              </a:ext>
            </a:extLst>
          </p:cNvPr>
          <p:cNvSpPr/>
          <p:nvPr/>
        </p:nvSpPr>
        <p:spPr>
          <a:xfrm>
            <a:off x="1463012" y="2447862"/>
            <a:ext cx="2936550" cy="344092"/>
          </a:xfrm>
          <a:prstGeom prst="homePlate">
            <a:avLst>
              <a:gd name="adj" fmla="val 20291"/>
            </a:avLst>
          </a:prstGeom>
          <a:noFill/>
        </p:spPr>
        <p:style>
          <a:lnRef idx="1">
            <a:schemeClr val="accent4"/>
          </a:lnRef>
          <a:fillRef idx="2">
            <a:schemeClr val="accent4"/>
          </a:fillRef>
          <a:effectRef idx="1">
            <a:schemeClr val="accent4"/>
          </a:effectRef>
          <a:fontRef idx="minor">
            <a:schemeClr val="dk1"/>
          </a:fontRef>
        </p:style>
        <p:txBody>
          <a:bodyPr rtlCol="0" anchor="ctr"/>
          <a:lstStyle/>
          <a:p>
            <a:r>
              <a:rPr lang="fr-FR" sz="1400" dirty="0">
                <a:solidFill>
                  <a:schemeClr val="accent1">
                    <a:lumMod val="50000"/>
                  </a:schemeClr>
                </a:solidFill>
              </a:rPr>
              <a:t>GED comme espace collaboratif</a:t>
            </a:r>
          </a:p>
        </p:txBody>
      </p:sp>
      <p:sp>
        <p:nvSpPr>
          <p:cNvPr id="17" name="Flèche : pentagone 16">
            <a:extLst>
              <a:ext uri="{FF2B5EF4-FFF2-40B4-BE49-F238E27FC236}">
                <a16:creationId xmlns:a16="http://schemas.microsoft.com/office/drawing/2014/main" id="{89DCECA4-065F-44E1-B0D6-5FA662300041}"/>
              </a:ext>
            </a:extLst>
          </p:cNvPr>
          <p:cNvSpPr/>
          <p:nvPr/>
        </p:nvSpPr>
        <p:spPr>
          <a:xfrm>
            <a:off x="1464482" y="2845124"/>
            <a:ext cx="6850772" cy="324513"/>
          </a:xfrm>
          <a:prstGeom prst="homePlate">
            <a:avLst>
              <a:gd name="adj" fmla="val 20291"/>
            </a:avLst>
          </a:prstGeom>
          <a:noFill/>
        </p:spPr>
        <p:style>
          <a:lnRef idx="1">
            <a:schemeClr val="accent4"/>
          </a:lnRef>
          <a:fillRef idx="2">
            <a:schemeClr val="accent4"/>
          </a:fillRef>
          <a:effectRef idx="1">
            <a:schemeClr val="accent4"/>
          </a:effectRef>
          <a:fontRef idx="minor">
            <a:schemeClr val="dk1"/>
          </a:fontRef>
        </p:style>
        <p:txBody>
          <a:bodyPr rtlCol="0" anchor="ctr"/>
          <a:lstStyle/>
          <a:p>
            <a:r>
              <a:rPr lang="fr-FR" sz="1400" dirty="0">
                <a:solidFill>
                  <a:schemeClr val="accent1">
                    <a:lumMod val="50000"/>
                  </a:schemeClr>
                </a:solidFill>
              </a:rPr>
              <a:t>Applications métier (données)</a:t>
            </a:r>
          </a:p>
        </p:txBody>
      </p:sp>
      <p:sp>
        <p:nvSpPr>
          <p:cNvPr id="18" name="ZoneTexte 17">
            <a:extLst>
              <a:ext uri="{FF2B5EF4-FFF2-40B4-BE49-F238E27FC236}">
                <a16:creationId xmlns:a16="http://schemas.microsoft.com/office/drawing/2014/main" id="{CBC8553B-DA26-4690-ABC7-8328DD6C03F6}"/>
              </a:ext>
            </a:extLst>
          </p:cNvPr>
          <p:cNvSpPr txBox="1"/>
          <p:nvPr/>
        </p:nvSpPr>
        <p:spPr>
          <a:xfrm>
            <a:off x="4505620" y="2454588"/>
            <a:ext cx="1294329" cy="307777"/>
          </a:xfrm>
          <a:prstGeom prst="rect">
            <a:avLst/>
          </a:prstGeom>
          <a:noFill/>
        </p:spPr>
        <p:txBody>
          <a:bodyPr wrap="none" rtlCol="0">
            <a:spAutoFit/>
          </a:bodyPr>
          <a:lstStyle/>
          <a:p>
            <a:r>
              <a:rPr lang="fr-FR" sz="1400" dirty="0"/>
              <a:t>Pas d’archivage</a:t>
            </a:r>
          </a:p>
        </p:txBody>
      </p:sp>
      <p:sp>
        <p:nvSpPr>
          <p:cNvPr id="20" name="ZoneTexte 19">
            <a:extLst>
              <a:ext uri="{FF2B5EF4-FFF2-40B4-BE49-F238E27FC236}">
                <a16:creationId xmlns:a16="http://schemas.microsoft.com/office/drawing/2014/main" id="{927063F4-DD58-4FDE-AA41-2035238611B8}"/>
              </a:ext>
            </a:extLst>
          </p:cNvPr>
          <p:cNvSpPr txBox="1"/>
          <p:nvPr/>
        </p:nvSpPr>
        <p:spPr>
          <a:xfrm>
            <a:off x="687895" y="835073"/>
            <a:ext cx="10927513" cy="646331"/>
          </a:xfrm>
          <a:prstGeom prst="rect">
            <a:avLst/>
          </a:prstGeom>
          <a:noFill/>
        </p:spPr>
        <p:txBody>
          <a:bodyPr wrap="square" rtlCol="0">
            <a:spAutoFit/>
          </a:bodyPr>
          <a:lstStyle/>
          <a:p>
            <a:r>
              <a:rPr lang="fr-FR" dirty="0">
                <a:solidFill>
                  <a:schemeClr val="accent1">
                    <a:lumMod val="75000"/>
                  </a:schemeClr>
                </a:solidFill>
              </a:rPr>
              <a:t>La gestion du cycle de vie des documents et données numériques au CD37 : une GED transversale pour gérer les documents d’activité pendant la DUA, un SAE pour les archives d’intérêt historique.</a:t>
            </a:r>
          </a:p>
        </p:txBody>
      </p:sp>
      <p:sp>
        <p:nvSpPr>
          <p:cNvPr id="2" name="Rectangle 1"/>
          <p:cNvSpPr/>
          <p:nvPr/>
        </p:nvSpPr>
        <p:spPr>
          <a:xfrm>
            <a:off x="1745171" y="4988773"/>
            <a:ext cx="9709697" cy="646331"/>
          </a:xfrm>
          <a:prstGeom prst="rect">
            <a:avLst/>
          </a:prstGeom>
        </p:spPr>
        <p:txBody>
          <a:bodyPr wrap="square">
            <a:spAutoFit/>
          </a:bodyPr>
          <a:lstStyle/>
          <a:p>
            <a:r>
              <a:rPr lang="fr-FR" i="1" dirty="0">
                <a:solidFill>
                  <a:schemeClr val="accent1">
                    <a:lumMod val="75000"/>
                  </a:schemeClr>
                </a:solidFill>
              </a:rPr>
              <a:t>Diagramme tiré d’un audit de conformité réglementaire et normative du circuit de production et de conservation des documents numériques au CD37, société </a:t>
            </a:r>
            <a:r>
              <a:rPr lang="fr-FR" i="1" dirty="0" err="1">
                <a:solidFill>
                  <a:schemeClr val="accent1">
                    <a:lumMod val="75000"/>
                  </a:schemeClr>
                </a:solidFill>
              </a:rPr>
              <a:t>Mintika</a:t>
            </a:r>
            <a:r>
              <a:rPr lang="fr-FR" i="1" dirty="0">
                <a:solidFill>
                  <a:schemeClr val="accent1">
                    <a:lumMod val="75000"/>
                  </a:schemeClr>
                </a:solidFill>
              </a:rPr>
              <a:t>, 2018</a:t>
            </a:r>
          </a:p>
        </p:txBody>
      </p:sp>
      <p:sp>
        <p:nvSpPr>
          <p:cNvPr id="19" name="Titre 1"/>
          <p:cNvSpPr txBox="1">
            <a:spLocks/>
          </p:cNvSpPr>
          <p:nvPr/>
        </p:nvSpPr>
        <p:spPr>
          <a:xfrm>
            <a:off x="1161303" y="325344"/>
            <a:ext cx="10515600" cy="26682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r" rtl="0">
              <a:lnSpc>
                <a:spcPct val="90000"/>
              </a:lnSpc>
              <a:spcBef>
                <a:spcPct val="0"/>
              </a:spcBef>
            </a:pPr>
            <a:r>
              <a:rPr lang="fr-FR" sz="2000" i="1" dirty="0">
                <a:solidFill>
                  <a:srgbClr val="006600"/>
                </a:solidFill>
                <a:latin typeface="Courier New" panose="02070309020205020404" pitchFamily="49" charset="0"/>
                <a:ea typeface="Calibri" panose="020F0502020204030204" pitchFamily="34" charset="0"/>
                <a:cs typeface="Courier New" panose="02070309020205020404" pitchFamily="49" charset="0"/>
              </a:rPr>
              <a:t>d</a:t>
            </a:r>
            <a:r>
              <a:rPr lang="fr-FR" sz="2000" i="1" kern="1200" dirty="0">
                <a:solidFill>
                  <a:srgbClr val="006600"/>
                </a:solidFill>
                <a:latin typeface="Courier New" panose="02070309020205020404" pitchFamily="49" charset="0"/>
                <a:ea typeface="Calibri" panose="020F0502020204030204" pitchFamily="34" charset="0"/>
                <a:cs typeface="Courier New" panose="02070309020205020404" pitchFamily="49" charset="0"/>
              </a:rPr>
              <a:t>iapositive ajoutée après l’intervention</a:t>
            </a:r>
          </a:p>
        </p:txBody>
      </p:sp>
    </p:spTree>
    <p:extLst>
      <p:ext uri="{BB962C8B-B14F-4D97-AF65-F5344CB8AC3E}">
        <p14:creationId xmlns:p14="http://schemas.microsoft.com/office/powerpoint/2010/main" val="3394235006"/>
      </p:ext>
    </p:extLst>
  </p:cSld>
  <p:clrMapOvr>
    <a:masterClrMapping/>
  </p:clrMapOvr>
</p:sld>
</file>

<file path=ppt/theme/theme1.xml><?xml version="1.0" encoding="utf-8"?>
<a:theme xmlns:a="http://schemas.openxmlformats.org/drawingml/2006/main" name="Powerpoint_Charte_20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Exo"/>
        <a:ea typeface=""/>
        <a:cs typeface=""/>
      </a:majorFont>
      <a:minorFont>
        <a:latin typeface="Ex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Charte_2018" id="{25F6768B-F4CB-43F9-A2BA-34BF1F74EA6D}" vid="{8DE6C2CB-0666-4AA1-8B0B-E42CEBA3F0B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2742</TotalTime>
  <Words>3944</Words>
  <Application>Microsoft Office PowerPoint</Application>
  <PresentationFormat>Grand écran</PresentationFormat>
  <Paragraphs>446</Paragraphs>
  <Slides>31</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Calibri</vt:lpstr>
      <vt:lpstr>Courier New</vt:lpstr>
      <vt:lpstr>Exo</vt:lpstr>
      <vt:lpstr>Symbol</vt:lpstr>
      <vt:lpstr>Wingdings</vt:lpstr>
      <vt:lpstr>Powerpoint_Charte_2018</vt:lpstr>
      <vt:lpstr>Collecte des archives bureautiques au CD37 Méthode et outils</vt:lpstr>
      <vt:lpstr>Sommaire</vt:lpstr>
      <vt:lpstr>Notre pratique</vt:lpstr>
      <vt:lpstr>1. Les cleaning days </vt:lpstr>
      <vt:lpstr>Présentation PowerPoint</vt:lpstr>
      <vt:lpstr>Présentation PowerPoint</vt:lpstr>
      <vt:lpstr>Présentation PowerPoint</vt:lpstr>
      <vt:lpstr>Pas de bordereau d’élimination </vt:lpstr>
      <vt:lpstr>Présentation PowerPoint</vt:lpstr>
      <vt:lpstr>Présentation PowerPoint</vt:lpstr>
      <vt:lpstr>Présentation PowerPoint</vt:lpstr>
      <vt:lpstr>Présentation PowerPoint</vt:lpstr>
      <vt:lpstr>2. Les fichiers bureautiques collectés et leur traitement</vt:lpstr>
      <vt:lpstr>a. Les fichiers collectés par les AD37</vt:lpstr>
      <vt:lpstr>Une collecte empirique et imparfaite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Octave : traitement d’un paquet d’information (démo)</vt:lpstr>
      <vt:lpstr>Présentation PowerPoint</vt:lpstr>
      <vt:lpstr>Présentation PowerPoint</vt:lpstr>
      <vt:lpstr>Les documents ou scripts faits maison par la DSI du CD37 mentionnés dans cette présentation peuvent être demandés aux AD37 et réutilisés comme bon vous semble.</vt:lpstr>
    </vt:vector>
  </TitlesOfParts>
  <Company>CG37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Octave</dc:title>
  <dc:creator>DE CASTELBAJAC Arnaud</dc:creator>
  <cp:lastModifiedBy>Association Archiviste</cp:lastModifiedBy>
  <cp:revision>240</cp:revision>
  <dcterms:created xsi:type="dcterms:W3CDTF">2019-06-29T06:59:41Z</dcterms:created>
  <dcterms:modified xsi:type="dcterms:W3CDTF">2020-09-11T13:07:33Z</dcterms:modified>
</cp:coreProperties>
</file>